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58" r:id="rId6"/>
    <p:sldId id="257" r:id="rId7"/>
    <p:sldId id="265" r:id="rId8"/>
    <p:sldId id="267" r:id="rId9"/>
    <p:sldId id="266" r:id="rId10"/>
    <p:sldId id="260" r:id="rId11"/>
    <p:sldId id="261" r:id="rId12"/>
    <p:sldId id="262" r:id="rId13"/>
    <p:sldId id="263" r:id="rId14"/>
    <p:sldId id="264"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7032C4-D5D0-4A1C-997B-B852D167C251}">
          <p14:sldIdLst>
            <p14:sldId id="256"/>
            <p14:sldId id="258"/>
            <p14:sldId id="257"/>
            <p14:sldId id="265"/>
            <p14:sldId id="267"/>
            <p14:sldId id="266"/>
            <p14:sldId id="260"/>
            <p14:sldId id="261"/>
            <p14:sldId id="262"/>
            <p14:sldId id="26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820"/>
    <a:srgbClr val="50711E"/>
    <a:srgbClr val="00769F"/>
    <a:srgbClr val="8B232D"/>
    <a:srgbClr val="3C1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3462" autoAdjust="0"/>
  </p:normalViewPr>
  <p:slideViewPr>
    <p:cSldViewPr snapToGrid="0" snapToObjects="1" showGuides="1">
      <p:cViewPr varScale="1">
        <p:scale>
          <a:sx n="100" d="100"/>
          <a:sy n="100" d="100"/>
        </p:scale>
        <p:origin x="276" y="72"/>
      </p:cViewPr>
      <p:guideLst>
        <p:guide orient="horz" pos="2160"/>
        <p:guide pos="3840"/>
      </p:guideLst>
    </p:cSldViewPr>
  </p:slideViewPr>
  <p:notesTextViewPr>
    <p:cViewPr>
      <p:scale>
        <a:sx n="1" d="1"/>
        <a:sy n="1" d="1"/>
      </p:scale>
      <p:origin x="0" y="0"/>
    </p:cViewPr>
  </p:notesTextViewPr>
  <p:sorterViewPr>
    <p:cViewPr>
      <p:scale>
        <a:sx n="113" d="100"/>
        <a:sy n="11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2B69A-3E4A-4B8D-B032-7E879CFDE5C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E0F544E-30CA-4E59-9EDE-F6BA36E89EA4}">
      <dgm:prSet/>
      <dgm:spPr/>
      <dgm:t>
        <a:bodyPr/>
        <a:lstStyle/>
        <a:p>
          <a:r>
            <a:rPr lang="en-US"/>
            <a:t>Now, let’s practice mindful task prioritization and scheduling. Find a comfortable seat and close your eyes.</a:t>
          </a:r>
        </a:p>
      </dgm:t>
    </dgm:pt>
    <dgm:pt modelId="{EADFE679-6B7E-4286-BEDB-842EC1EDD45C}" type="parTrans" cxnId="{8D35C9F1-E2DB-4152-9E4E-940A3BFE9E64}">
      <dgm:prSet/>
      <dgm:spPr/>
      <dgm:t>
        <a:bodyPr/>
        <a:lstStyle/>
        <a:p>
          <a:endParaRPr lang="en-US"/>
        </a:p>
      </dgm:t>
    </dgm:pt>
    <dgm:pt modelId="{D89D85E2-AE26-41A4-B9D6-BC57157165A4}" type="sibTrans" cxnId="{8D35C9F1-E2DB-4152-9E4E-940A3BFE9E64}">
      <dgm:prSet/>
      <dgm:spPr/>
      <dgm:t>
        <a:bodyPr/>
        <a:lstStyle/>
        <a:p>
          <a:endParaRPr lang="en-US"/>
        </a:p>
      </dgm:t>
    </dgm:pt>
    <dgm:pt modelId="{DDBA95A5-56DA-462A-ACD1-377D37154155}">
      <dgm:prSet/>
      <dgm:spPr/>
      <dgm:t>
        <a:bodyPr/>
        <a:lstStyle/>
        <a:p>
          <a:r>
            <a:rPr lang="en-US" dirty="0"/>
            <a:t>Take a deep breath and bring your attention to the present moment.</a:t>
          </a:r>
        </a:p>
      </dgm:t>
    </dgm:pt>
    <dgm:pt modelId="{981AF11C-17F8-4505-B725-D376BEE89505}" type="parTrans" cxnId="{E17DBC22-4F69-4EBB-99D0-9753564F3E9A}">
      <dgm:prSet/>
      <dgm:spPr/>
      <dgm:t>
        <a:bodyPr/>
        <a:lstStyle/>
        <a:p>
          <a:endParaRPr lang="en-US"/>
        </a:p>
      </dgm:t>
    </dgm:pt>
    <dgm:pt modelId="{4B47287F-0908-44C9-B638-B4262668BC44}" type="sibTrans" cxnId="{E17DBC22-4F69-4EBB-99D0-9753564F3E9A}">
      <dgm:prSet/>
      <dgm:spPr/>
      <dgm:t>
        <a:bodyPr/>
        <a:lstStyle/>
        <a:p>
          <a:endParaRPr lang="en-US"/>
        </a:p>
      </dgm:t>
    </dgm:pt>
    <dgm:pt modelId="{36AC63F8-CB46-466E-AFBA-3FAAACF47BE3}">
      <dgm:prSet/>
      <dgm:spPr/>
      <dgm:t>
        <a:bodyPr/>
        <a:lstStyle/>
        <a:p>
          <a:r>
            <a:rPr lang="en-US" dirty="0"/>
            <a:t>Reflect on your tasks for today or the week. Which ones are most important? Which will have the greatest impact if completed first? </a:t>
          </a:r>
        </a:p>
      </dgm:t>
    </dgm:pt>
    <dgm:pt modelId="{8FA8E9C0-B5D3-435B-985F-F13899E4B06C}" type="parTrans" cxnId="{0CFF002D-A245-4159-9653-EEB05FFBD56D}">
      <dgm:prSet/>
      <dgm:spPr/>
      <dgm:t>
        <a:bodyPr/>
        <a:lstStyle/>
        <a:p>
          <a:endParaRPr lang="en-US"/>
        </a:p>
      </dgm:t>
    </dgm:pt>
    <dgm:pt modelId="{7ECC4F03-92D8-4BD4-BB50-265952856A3F}" type="sibTrans" cxnId="{0CFF002D-A245-4159-9653-EEB05FFBD56D}">
      <dgm:prSet/>
      <dgm:spPr/>
      <dgm:t>
        <a:bodyPr/>
        <a:lstStyle/>
        <a:p>
          <a:endParaRPr lang="en-US"/>
        </a:p>
      </dgm:t>
    </dgm:pt>
    <dgm:pt modelId="{6E4CBC07-CDA2-47F0-9171-1EBC9D8426F3}">
      <dgm:prSet/>
      <dgm:spPr/>
      <dgm:t>
        <a:bodyPr/>
        <a:lstStyle/>
        <a:p>
          <a:r>
            <a:rPr lang="en-US"/>
            <a:t>Imagine creating a mindful schedule that honors both your productivity and your well-being. </a:t>
          </a:r>
        </a:p>
      </dgm:t>
    </dgm:pt>
    <dgm:pt modelId="{1A86FC05-3B4A-465E-B351-DED736F05AA6}" type="parTrans" cxnId="{FB7F431D-BF37-4998-A69E-44E779D3DEEE}">
      <dgm:prSet/>
      <dgm:spPr/>
      <dgm:t>
        <a:bodyPr/>
        <a:lstStyle/>
        <a:p>
          <a:endParaRPr lang="en-US"/>
        </a:p>
      </dgm:t>
    </dgm:pt>
    <dgm:pt modelId="{6FF00A08-902A-45F3-82F1-3457DB69CABA}" type="sibTrans" cxnId="{FB7F431D-BF37-4998-A69E-44E779D3DEEE}">
      <dgm:prSet/>
      <dgm:spPr/>
      <dgm:t>
        <a:bodyPr/>
        <a:lstStyle/>
        <a:p>
          <a:endParaRPr lang="en-US"/>
        </a:p>
      </dgm:t>
    </dgm:pt>
    <dgm:pt modelId="{27660C89-5D97-4CFA-9188-886AE5EBC6E8}">
      <dgm:prSet/>
      <dgm:spPr/>
      <dgm:t>
        <a:bodyPr/>
        <a:lstStyle/>
        <a:p>
          <a:r>
            <a:rPr lang="en-US" dirty="0"/>
            <a:t>As you make these adjustments, notice any changes in how you feel. </a:t>
          </a:r>
        </a:p>
      </dgm:t>
    </dgm:pt>
    <dgm:pt modelId="{08E9ABB4-7539-4275-BF18-17FCB19CD280}" type="parTrans" cxnId="{97D349DE-51E4-4FF8-9CAE-AB8DF3B397AA}">
      <dgm:prSet/>
      <dgm:spPr/>
      <dgm:t>
        <a:bodyPr/>
        <a:lstStyle/>
        <a:p>
          <a:endParaRPr lang="en-US"/>
        </a:p>
      </dgm:t>
    </dgm:pt>
    <dgm:pt modelId="{97BBA7A5-EA04-4DA7-860A-534C535DC006}" type="sibTrans" cxnId="{97D349DE-51E4-4FF8-9CAE-AB8DF3B397AA}">
      <dgm:prSet/>
      <dgm:spPr/>
      <dgm:t>
        <a:bodyPr/>
        <a:lstStyle/>
        <a:p>
          <a:endParaRPr lang="en-US"/>
        </a:p>
      </dgm:t>
    </dgm:pt>
    <dgm:pt modelId="{25EEBF31-74D7-4C8B-B1CA-020D88FD6665}" type="pres">
      <dgm:prSet presAssocID="{7512B69A-3E4A-4B8D-B032-7E879CFDE5CC}" presName="linear" presStyleCnt="0">
        <dgm:presLayoutVars>
          <dgm:animLvl val="lvl"/>
          <dgm:resizeHandles val="exact"/>
        </dgm:presLayoutVars>
      </dgm:prSet>
      <dgm:spPr/>
    </dgm:pt>
    <dgm:pt modelId="{9ECAB319-EBAE-4973-BDE2-28943F83EE2C}" type="pres">
      <dgm:prSet presAssocID="{7E0F544E-30CA-4E59-9EDE-F6BA36E89EA4}" presName="parentText" presStyleLbl="node1" presStyleIdx="0" presStyleCnt="1">
        <dgm:presLayoutVars>
          <dgm:chMax val="0"/>
          <dgm:bulletEnabled val="1"/>
        </dgm:presLayoutVars>
      </dgm:prSet>
      <dgm:spPr/>
    </dgm:pt>
    <dgm:pt modelId="{D9BD978B-37E0-4F3D-9C3E-46FD58A6B13A}" type="pres">
      <dgm:prSet presAssocID="{7E0F544E-30CA-4E59-9EDE-F6BA36E89EA4}" presName="childText" presStyleLbl="revTx" presStyleIdx="0" presStyleCnt="1">
        <dgm:presLayoutVars>
          <dgm:bulletEnabled val="1"/>
        </dgm:presLayoutVars>
      </dgm:prSet>
      <dgm:spPr/>
    </dgm:pt>
  </dgm:ptLst>
  <dgm:cxnLst>
    <dgm:cxn modelId="{8A84861C-A3EE-4B46-88AB-7E40336300FA}" type="presOf" srcId="{36AC63F8-CB46-466E-AFBA-3FAAACF47BE3}" destId="{D9BD978B-37E0-4F3D-9C3E-46FD58A6B13A}" srcOrd="0" destOrd="1" presId="urn:microsoft.com/office/officeart/2005/8/layout/vList2"/>
    <dgm:cxn modelId="{FB7F431D-BF37-4998-A69E-44E779D3DEEE}" srcId="{7E0F544E-30CA-4E59-9EDE-F6BA36E89EA4}" destId="{6E4CBC07-CDA2-47F0-9171-1EBC9D8426F3}" srcOrd="2" destOrd="0" parTransId="{1A86FC05-3B4A-465E-B351-DED736F05AA6}" sibTransId="{6FF00A08-902A-45F3-82F1-3457DB69CABA}"/>
    <dgm:cxn modelId="{E17DBC22-4F69-4EBB-99D0-9753564F3E9A}" srcId="{7E0F544E-30CA-4E59-9EDE-F6BA36E89EA4}" destId="{DDBA95A5-56DA-462A-ACD1-377D37154155}" srcOrd="0" destOrd="0" parTransId="{981AF11C-17F8-4505-B725-D376BEE89505}" sibTransId="{4B47287F-0908-44C9-B638-B4262668BC44}"/>
    <dgm:cxn modelId="{0CFF002D-A245-4159-9653-EEB05FFBD56D}" srcId="{7E0F544E-30CA-4E59-9EDE-F6BA36E89EA4}" destId="{36AC63F8-CB46-466E-AFBA-3FAAACF47BE3}" srcOrd="1" destOrd="0" parTransId="{8FA8E9C0-B5D3-435B-985F-F13899E4B06C}" sibTransId="{7ECC4F03-92D8-4BD4-BB50-265952856A3F}"/>
    <dgm:cxn modelId="{A7730830-2F39-4140-8343-DF3BCA6FC8EB}" type="presOf" srcId="{7E0F544E-30CA-4E59-9EDE-F6BA36E89EA4}" destId="{9ECAB319-EBAE-4973-BDE2-28943F83EE2C}" srcOrd="0" destOrd="0" presId="urn:microsoft.com/office/officeart/2005/8/layout/vList2"/>
    <dgm:cxn modelId="{65936076-7387-4E79-8133-D6D559953903}" type="presOf" srcId="{7512B69A-3E4A-4B8D-B032-7E879CFDE5CC}" destId="{25EEBF31-74D7-4C8B-B1CA-020D88FD6665}" srcOrd="0" destOrd="0" presId="urn:microsoft.com/office/officeart/2005/8/layout/vList2"/>
    <dgm:cxn modelId="{BF0D72B8-7925-4EA4-8122-EECE8634EE2A}" type="presOf" srcId="{DDBA95A5-56DA-462A-ACD1-377D37154155}" destId="{D9BD978B-37E0-4F3D-9C3E-46FD58A6B13A}" srcOrd="0" destOrd="0" presId="urn:microsoft.com/office/officeart/2005/8/layout/vList2"/>
    <dgm:cxn modelId="{1C54B2DD-7B32-4339-A7A7-099CD3F25E24}" type="presOf" srcId="{27660C89-5D97-4CFA-9188-886AE5EBC6E8}" destId="{D9BD978B-37E0-4F3D-9C3E-46FD58A6B13A}" srcOrd="0" destOrd="3" presId="urn:microsoft.com/office/officeart/2005/8/layout/vList2"/>
    <dgm:cxn modelId="{97D349DE-51E4-4FF8-9CAE-AB8DF3B397AA}" srcId="{7E0F544E-30CA-4E59-9EDE-F6BA36E89EA4}" destId="{27660C89-5D97-4CFA-9188-886AE5EBC6E8}" srcOrd="3" destOrd="0" parTransId="{08E9ABB4-7539-4275-BF18-17FCB19CD280}" sibTransId="{97BBA7A5-EA04-4DA7-860A-534C535DC006}"/>
    <dgm:cxn modelId="{A98130EF-2549-465E-950A-4FA597BF32D6}" type="presOf" srcId="{6E4CBC07-CDA2-47F0-9171-1EBC9D8426F3}" destId="{D9BD978B-37E0-4F3D-9C3E-46FD58A6B13A}" srcOrd="0" destOrd="2" presId="urn:microsoft.com/office/officeart/2005/8/layout/vList2"/>
    <dgm:cxn modelId="{8D35C9F1-E2DB-4152-9E4E-940A3BFE9E64}" srcId="{7512B69A-3E4A-4B8D-B032-7E879CFDE5CC}" destId="{7E0F544E-30CA-4E59-9EDE-F6BA36E89EA4}" srcOrd="0" destOrd="0" parTransId="{EADFE679-6B7E-4286-BEDB-842EC1EDD45C}" sibTransId="{D89D85E2-AE26-41A4-B9D6-BC57157165A4}"/>
    <dgm:cxn modelId="{D1DE4CC4-AF02-463F-B8B5-E7BE52ED11D2}" type="presParOf" srcId="{25EEBF31-74D7-4C8B-B1CA-020D88FD6665}" destId="{9ECAB319-EBAE-4973-BDE2-28943F83EE2C}" srcOrd="0" destOrd="0" presId="urn:microsoft.com/office/officeart/2005/8/layout/vList2"/>
    <dgm:cxn modelId="{781112CA-7D86-4851-A794-ECB729064A90}" type="presParOf" srcId="{25EEBF31-74D7-4C8B-B1CA-020D88FD6665}" destId="{D9BD978B-37E0-4F3D-9C3E-46FD58A6B13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AB319-EBAE-4973-BDE2-28943F83EE2C}">
      <dsp:nvSpPr>
        <dsp:cNvPr id="0" name=""/>
        <dsp:cNvSpPr/>
      </dsp:nvSpPr>
      <dsp:spPr>
        <a:xfrm>
          <a:off x="0" y="131012"/>
          <a:ext cx="6172199" cy="1539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Now, let’s practice mindful task prioritization and scheduling. Find a comfortable seat and close your eyes.</a:t>
          </a:r>
        </a:p>
      </dsp:txBody>
      <dsp:txXfrm>
        <a:off x="75163" y="206175"/>
        <a:ext cx="6021873" cy="1389393"/>
      </dsp:txXfrm>
    </dsp:sp>
    <dsp:sp modelId="{D9BD978B-37E0-4F3D-9C3E-46FD58A6B13A}">
      <dsp:nvSpPr>
        <dsp:cNvPr id="0" name=""/>
        <dsp:cNvSpPr/>
      </dsp:nvSpPr>
      <dsp:spPr>
        <a:xfrm>
          <a:off x="0" y="1670732"/>
          <a:ext cx="6172199" cy="307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6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Take a deep breath and bring your attention to the present moment.</a:t>
          </a:r>
        </a:p>
        <a:p>
          <a:pPr marL="228600" lvl="1" indent="-228600" algn="l" defTabSz="977900">
            <a:lnSpc>
              <a:spcPct val="90000"/>
            </a:lnSpc>
            <a:spcBef>
              <a:spcPct val="0"/>
            </a:spcBef>
            <a:spcAft>
              <a:spcPct val="20000"/>
            </a:spcAft>
            <a:buChar char="•"/>
          </a:pPr>
          <a:r>
            <a:rPr lang="en-US" sz="2200" kern="1200" dirty="0"/>
            <a:t>Reflect on your tasks for today or the week. Which ones are most important? Which will have the greatest impact if completed first? </a:t>
          </a:r>
        </a:p>
        <a:p>
          <a:pPr marL="228600" lvl="1" indent="-228600" algn="l" defTabSz="977900">
            <a:lnSpc>
              <a:spcPct val="90000"/>
            </a:lnSpc>
            <a:spcBef>
              <a:spcPct val="0"/>
            </a:spcBef>
            <a:spcAft>
              <a:spcPct val="20000"/>
            </a:spcAft>
            <a:buChar char="•"/>
          </a:pPr>
          <a:r>
            <a:rPr lang="en-US" sz="2200" kern="1200"/>
            <a:t>Imagine creating a mindful schedule that honors both your productivity and your well-being. </a:t>
          </a:r>
        </a:p>
        <a:p>
          <a:pPr marL="228600" lvl="1" indent="-228600" algn="l" defTabSz="977900">
            <a:lnSpc>
              <a:spcPct val="90000"/>
            </a:lnSpc>
            <a:spcBef>
              <a:spcPct val="0"/>
            </a:spcBef>
            <a:spcAft>
              <a:spcPct val="20000"/>
            </a:spcAft>
            <a:buChar char="•"/>
          </a:pPr>
          <a:r>
            <a:rPr lang="en-US" sz="2200" kern="1200" dirty="0"/>
            <a:t>As you make these adjustments, notice any changes in how you feel. </a:t>
          </a:r>
        </a:p>
      </dsp:txBody>
      <dsp:txXfrm>
        <a:off x="0" y="1670732"/>
        <a:ext cx="6172199" cy="3071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788800-8BF8-A90D-073F-BFC326D73A5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5441015-8DD5-F5A4-6188-5E63B49B6E3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57C7D6-C5D6-47C0-9641-81B3EC2B8A38}" type="datetime1">
              <a:rPr lang="en-US" smtClean="0"/>
              <a:t>5/5/2025</a:t>
            </a:fld>
            <a:endParaRPr lang="en-US"/>
          </a:p>
        </p:txBody>
      </p:sp>
      <p:sp>
        <p:nvSpPr>
          <p:cNvPr id="4" name="Footer Placeholder 3">
            <a:extLst>
              <a:ext uri="{FF2B5EF4-FFF2-40B4-BE49-F238E27FC236}">
                <a16:creationId xmlns:a16="http://schemas.microsoft.com/office/drawing/2014/main" id="{3AD00EB6-5D56-1D92-FA5B-BA62E435E0B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F7CEFB-8A02-98AC-D576-9E0882C14F5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1B8F87B-4601-462E-814C-AD25D339A1CE}" type="slidenum">
              <a:rPr lang="en-US" smtClean="0"/>
              <a:t>‹#›</a:t>
            </a:fld>
            <a:endParaRPr lang="en-US"/>
          </a:p>
        </p:txBody>
      </p:sp>
    </p:spTree>
    <p:extLst>
      <p:ext uri="{BB962C8B-B14F-4D97-AF65-F5344CB8AC3E}">
        <p14:creationId xmlns:p14="http://schemas.microsoft.com/office/powerpoint/2010/main" val="36526603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DDBDB1-F624-4B25-8C60-F7DA70B1D487}" type="datetime1">
              <a:rPr lang="en-US" smtClean="0"/>
              <a:t>5/5/2025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4E014C-771B-8F48-951A-B70313B9BD0B}" type="slidenum">
              <a:rPr lang="en-US" smtClean="0"/>
              <a:t>‹#›</a:t>
            </a:fld>
            <a:endParaRPr lang="en-US"/>
          </a:p>
        </p:txBody>
      </p:sp>
    </p:spTree>
    <p:extLst>
      <p:ext uri="{BB962C8B-B14F-4D97-AF65-F5344CB8AC3E}">
        <p14:creationId xmlns:p14="http://schemas.microsoft.com/office/powerpoint/2010/main" val="16077638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15"/>
              </a:spcAft>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We all have the same 24 hours in a day, but how we use those hours can drastically impact our productivity and well-being. This session is all about using mindfulness to manage your time more effectively by focusing on one task at a time, prioritizing what matters most, and creating a schedule that supports your well-being.</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15"/>
              </a:spcAft>
            </a:pPr>
            <a:br>
              <a:rPr lang="en-US" sz="1800" kern="0" dirty="0">
                <a:latin typeface="Times New Roman" panose="02020603050405020304" pitchFamily="18" charset="0"/>
                <a:ea typeface="Times New Roman" panose="02020603050405020304" pitchFamily="18" charset="0"/>
                <a:cs typeface="Times New Roman" panose="02020603050405020304" pitchFamily="18" charset="0"/>
              </a:rPr>
            </a:b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Mindfulness isn’t just about slowing down—it’s about focusing on the present moment, which is key to managing time without feeling overwhelmed. By being present in the moment, we can make more conscious choices, reduce distractions, and approach tasks with clarity and intention.</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C4E014C-771B-8F48-951A-B70313B9BD0B}" type="slidenum">
              <a:rPr lang="en-US" smtClean="0"/>
              <a:t>2</a:t>
            </a:fld>
            <a:endParaRPr lang="en-US"/>
          </a:p>
        </p:txBody>
      </p:sp>
      <p:sp>
        <p:nvSpPr>
          <p:cNvPr id="5" name="Date Placeholder 4">
            <a:extLst>
              <a:ext uri="{FF2B5EF4-FFF2-40B4-BE49-F238E27FC236}">
                <a16:creationId xmlns:a16="http://schemas.microsoft.com/office/drawing/2014/main" id="{CE9BFF4D-99CA-CE5C-8790-6BC18D2E45B1}"/>
              </a:ext>
            </a:extLst>
          </p:cNvPr>
          <p:cNvSpPr>
            <a:spLocks noGrp="1"/>
          </p:cNvSpPr>
          <p:nvPr>
            <p:ph type="dt" idx="1"/>
          </p:nvPr>
        </p:nvSpPr>
        <p:spPr/>
        <p:txBody>
          <a:bodyPr/>
          <a:lstStyle/>
          <a:p>
            <a:fld id="{248C2D6E-5002-4052-A225-59203401D2C5}" type="datetime1">
              <a:rPr lang="en-US" smtClean="0"/>
              <a:t>5/5/2025</a:t>
            </a:fld>
            <a:endParaRPr lang="en-US"/>
          </a:p>
        </p:txBody>
      </p:sp>
    </p:spTree>
    <p:extLst>
      <p:ext uri="{BB962C8B-B14F-4D97-AF65-F5344CB8AC3E}">
        <p14:creationId xmlns:p14="http://schemas.microsoft.com/office/powerpoint/2010/main" val="387384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kern="0" dirty="0">
                <a:latin typeface="Times New Roman" panose="02020603050405020304" pitchFamily="18" charset="0"/>
                <a:ea typeface="Times New Roman" panose="02020603050405020304" pitchFamily="18" charset="0"/>
                <a:cs typeface="Times New Roman" panose="02020603050405020304" pitchFamily="18" charset="0"/>
              </a:rPr>
              <a:t>If there’s enough interest, we may expand these sessions in the future. </a:t>
            </a:r>
            <a:r>
              <a:rPr lang="en-US" kern="100" dirty="0">
                <a:latin typeface="Times New Roman" panose="02020603050405020304" pitchFamily="18" charset="0"/>
                <a:ea typeface="Aptos" panose="020B0004020202020204" pitchFamily="34" charset="0"/>
                <a:cs typeface="Times New Roman" panose="02020603050405020304" pitchFamily="18" charset="0"/>
              </a:rPr>
              <a:t>Please take a moment to complete the online survey to share your feedback or any interests for future topics. </a:t>
            </a:r>
            <a:endParaRPr lang="en-US" dirty="0"/>
          </a:p>
          <a:p>
            <a:endParaRPr lang="en-US" dirty="0"/>
          </a:p>
        </p:txBody>
      </p:sp>
      <p:sp>
        <p:nvSpPr>
          <p:cNvPr id="4" name="Slide Number Placeholder 3"/>
          <p:cNvSpPr>
            <a:spLocks noGrp="1"/>
          </p:cNvSpPr>
          <p:nvPr>
            <p:ph type="sldNum" sz="quarter" idx="5"/>
          </p:nvPr>
        </p:nvSpPr>
        <p:spPr/>
        <p:txBody>
          <a:bodyPr/>
          <a:lstStyle/>
          <a:p>
            <a:fld id="{DC4E014C-771B-8F48-951A-B70313B9BD0B}" type="slidenum">
              <a:rPr lang="en-US" smtClean="0"/>
              <a:t>11</a:t>
            </a:fld>
            <a:endParaRPr lang="en-US"/>
          </a:p>
        </p:txBody>
      </p:sp>
      <p:sp>
        <p:nvSpPr>
          <p:cNvPr id="5" name="Date Placeholder 4">
            <a:extLst>
              <a:ext uri="{FF2B5EF4-FFF2-40B4-BE49-F238E27FC236}">
                <a16:creationId xmlns:a16="http://schemas.microsoft.com/office/drawing/2014/main" id="{2A533866-2D09-D559-EE7D-74267F225990}"/>
              </a:ext>
            </a:extLst>
          </p:cNvPr>
          <p:cNvSpPr>
            <a:spLocks noGrp="1"/>
          </p:cNvSpPr>
          <p:nvPr>
            <p:ph type="dt" idx="1"/>
          </p:nvPr>
        </p:nvSpPr>
        <p:spPr/>
        <p:txBody>
          <a:bodyPr/>
          <a:lstStyle/>
          <a:p>
            <a:fld id="{010FD3F1-61BF-4205-8E18-3A9DBCDEE210}" type="datetime1">
              <a:rPr lang="en-US" smtClean="0"/>
              <a:t>5/5/2025</a:t>
            </a:fld>
            <a:endParaRPr lang="en-US"/>
          </a:p>
        </p:txBody>
      </p:sp>
    </p:spTree>
    <p:extLst>
      <p:ext uri="{BB962C8B-B14F-4D97-AF65-F5344CB8AC3E}">
        <p14:creationId xmlns:p14="http://schemas.microsoft.com/office/powerpoint/2010/main" val="186332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Three Major Takeaways from Today’s Session</a:t>
            </a:r>
            <a:endParaRPr lang="en-US" dirty="0"/>
          </a:p>
          <a:p>
            <a:pPr>
              <a:buFont typeface="+mj-lt"/>
              <a:buAutoNum type="arabicPeriod"/>
            </a:pPr>
            <a:r>
              <a:rPr lang="en-US" b="1" dirty="0"/>
              <a:t>Mindfulness for Focus</a:t>
            </a:r>
            <a:br>
              <a:rPr lang="en-US" dirty="0"/>
            </a:br>
            <a:r>
              <a:rPr lang="en-US" dirty="0"/>
              <a:t>Learn how mindfulness techniques can improve concentration, reduce procrastination, and help you stay present and engaged in the moment.</a:t>
            </a:r>
          </a:p>
          <a:p>
            <a:pPr>
              <a:buFont typeface="+mj-lt"/>
              <a:buAutoNum type="arabicPeriod"/>
            </a:pPr>
            <a:r>
              <a:rPr lang="en-US" b="1" dirty="0"/>
              <a:t>Effective Task Management</a:t>
            </a:r>
            <a:br>
              <a:rPr lang="en-US" dirty="0"/>
            </a:br>
            <a:r>
              <a:rPr lang="en-US" dirty="0"/>
              <a:t>Discover the value of prioritizing tasks and breaking complex projects into manageable steps to increase productivity and reduce overwhelm.</a:t>
            </a:r>
          </a:p>
          <a:p>
            <a:pPr>
              <a:buFont typeface="+mj-lt"/>
              <a:buAutoNum type="arabicPeriod"/>
            </a:pPr>
            <a:r>
              <a:rPr lang="en-US" b="1" dirty="0"/>
              <a:t>Balanced Scheduling</a:t>
            </a:r>
            <a:br>
              <a:rPr lang="en-US" dirty="0"/>
            </a:br>
            <a:r>
              <a:rPr lang="en-US" dirty="0"/>
              <a:t>Understand how to create a mindful schedule that promotes both efficiency and self-care—helping you stay productive without burning out.</a:t>
            </a:r>
          </a:p>
          <a:p>
            <a:r>
              <a:rPr lang="en-US" i="1" dirty="0"/>
              <a:t>This session is designed to equip you with practical tools to boost your productivity while maintaining your well-being.</a:t>
            </a:r>
            <a:endParaRPr lang="en-US" dirty="0"/>
          </a:p>
        </p:txBody>
      </p:sp>
      <p:sp>
        <p:nvSpPr>
          <p:cNvPr id="4" name="Slide Number Placeholder 3"/>
          <p:cNvSpPr>
            <a:spLocks noGrp="1"/>
          </p:cNvSpPr>
          <p:nvPr>
            <p:ph type="sldNum" sz="quarter" idx="5"/>
          </p:nvPr>
        </p:nvSpPr>
        <p:spPr/>
        <p:txBody>
          <a:bodyPr/>
          <a:lstStyle/>
          <a:p>
            <a:fld id="{DC4E014C-771B-8F48-951A-B70313B9BD0B}" type="slidenum">
              <a:rPr lang="en-US" smtClean="0"/>
              <a:t>3</a:t>
            </a:fld>
            <a:endParaRPr lang="en-US"/>
          </a:p>
        </p:txBody>
      </p:sp>
      <p:sp>
        <p:nvSpPr>
          <p:cNvPr id="5" name="Date Placeholder 4">
            <a:extLst>
              <a:ext uri="{FF2B5EF4-FFF2-40B4-BE49-F238E27FC236}">
                <a16:creationId xmlns:a16="http://schemas.microsoft.com/office/drawing/2014/main" id="{C5716681-017F-8CBC-11A1-38FE9F393F0E}"/>
              </a:ext>
            </a:extLst>
          </p:cNvPr>
          <p:cNvSpPr>
            <a:spLocks noGrp="1"/>
          </p:cNvSpPr>
          <p:nvPr>
            <p:ph type="dt" idx="1"/>
          </p:nvPr>
        </p:nvSpPr>
        <p:spPr/>
        <p:txBody>
          <a:bodyPr/>
          <a:lstStyle/>
          <a:p>
            <a:fld id="{DF899B59-FF79-47C4-82B7-5090D4170ABB}" type="datetime1">
              <a:rPr lang="en-US" smtClean="0"/>
              <a:t>5/5/2025</a:t>
            </a:fld>
            <a:endParaRPr lang="en-US"/>
          </a:p>
        </p:txBody>
      </p:sp>
    </p:spTree>
    <p:extLst>
      <p:ext uri="{BB962C8B-B14F-4D97-AF65-F5344CB8AC3E}">
        <p14:creationId xmlns:p14="http://schemas.microsoft.com/office/powerpoint/2010/main" val="391948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latin typeface="Times New Roman" panose="02020603050405020304" pitchFamily="18" charset="0"/>
                <a:cs typeface="Times New Roman" panose="02020603050405020304" pitchFamily="18" charset="0"/>
              </a:rPr>
              <a:t>Executive functioning refers to the brain’s ability to plan, focus, remember instructions, and manage multiple tasks successfully. When executive function is taxed—by stress, distraction, or overload—time management suffers.</a:t>
            </a:r>
          </a:p>
          <a:p>
            <a:pPr>
              <a:buNone/>
            </a:pPr>
            <a:endParaRPr lang="en-US" dirty="0"/>
          </a:p>
          <a:p>
            <a:pPr>
              <a:buNone/>
            </a:pPr>
            <a:r>
              <a:rPr lang="en-US" dirty="0"/>
              <a:t>Mindfulness helps by:</a:t>
            </a:r>
          </a:p>
          <a:p>
            <a:pPr>
              <a:buFont typeface="Arial" panose="020B0604020202020204" pitchFamily="34" charset="0"/>
              <a:buChar char="•"/>
            </a:pPr>
            <a:r>
              <a:rPr lang="en-US" b="1" dirty="0"/>
              <a:t>Improving Focus &amp; Attention Control</a:t>
            </a:r>
            <a:br>
              <a:rPr lang="en-US" dirty="0"/>
            </a:br>
            <a:r>
              <a:rPr lang="en-US" dirty="0"/>
              <a:t>Practicing presence trains your brain to stay with one task longer, reducing distractions and impulsive switching.</a:t>
            </a:r>
          </a:p>
          <a:p>
            <a:pPr>
              <a:buFont typeface="Arial" panose="020B0604020202020204" pitchFamily="34" charset="0"/>
              <a:buChar char="•"/>
            </a:pPr>
            <a:r>
              <a:rPr lang="en-US" b="1" dirty="0"/>
              <a:t>Strengthening Working Memory</a:t>
            </a:r>
            <a:br>
              <a:rPr lang="en-US" dirty="0"/>
            </a:br>
            <a:r>
              <a:rPr lang="en-US" dirty="0"/>
              <a:t>Mindfulness builds mental clarity, which supports remembering tasks, deadlines, and steps in a project.</a:t>
            </a:r>
          </a:p>
          <a:p>
            <a:pPr>
              <a:buFont typeface="Arial" panose="020B0604020202020204" pitchFamily="34" charset="0"/>
              <a:buChar char="•"/>
            </a:pPr>
            <a:r>
              <a:rPr lang="en-US" b="1" dirty="0"/>
              <a:t>Supporting Emotional Regulation</a:t>
            </a:r>
            <a:br>
              <a:rPr lang="en-US" dirty="0"/>
            </a:br>
            <a:r>
              <a:rPr lang="en-US" dirty="0"/>
              <a:t>When you're overwhelmed, it's easy to freeze, avoid, or rush. Mindfulness creates space to respond intentionally, not react.</a:t>
            </a:r>
          </a:p>
          <a:p>
            <a:pPr>
              <a:buFont typeface="Arial" panose="020B0604020202020204" pitchFamily="34" charset="0"/>
              <a:buChar char="•"/>
            </a:pPr>
            <a:r>
              <a:rPr lang="en-US" b="1" dirty="0"/>
              <a:t>Boosting Task Initiation &amp; Follow-Through</a:t>
            </a:r>
            <a:br>
              <a:rPr lang="en-US" dirty="0"/>
            </a:br>
            <a:r>
              <a:rPr lang="en-US" dirty="0"/>
              <a:t>Mindful awareness helps you notice when you're stuck—and gently shift back into motion without harsh self-judgment.</a:t>
            </a:r>
          </a:p>
          <a:p>
            <a:r>
              <a:rPr lang="en-US" dirty="0"/>
              <a:t>Mindful time management isn’t just a nice idea—it’s a </a:t>
            </a:r>
            <a:r>
              <a:rPr lang="en-US" i="1" dirty="0"/>
              <a:t>neuroscience-backed</a:t>
            </a:r>
            <a:r>
              <a:rPr lang="en-US" dirty="0"/>
              <a:t> way to support the very systems that help you thrive at work and in life.</a:t>
            </a:r>
          </a:p>
          <a:p>
            <a:endParaRPr lang="en-US" dirty="0"/>
          </a:p>
        </p:txBody>
      </p:sp>
      <p:sp>
        <p:nvSpPr>
          <p:cNvPr id="4" name="Slide Number Placeholder 3"/>
          <p:cNvSpPr>
            <a:spLocks noGrp="1"/>
          </p:cNvSpPr>
          <p:nvPr>
            <p:ph type="sldNum" sz="quarter" idx="5"/>
          </p:nvPr>
        </p:nvSpPr>
        <p:spPr/>
        <p:txBody>
          <a:bodyPr/>
          <a:lstStyle/>
          <a:p>
            <a:fld id="{DC4E014C-771B-8F48-951A-B70313B9BD0B}" type="slidenum">
              <a:rPr lang="en-US" smtClean="0"/>
              <a:t>4</a:t>
            </a:fld>
            <a:endParaRPr lang="en-US"/>
          </a:p>
        </p:txBody>
      </p:sp>
      <p:sp>
        <p:nvSpPr>
          <p:cNvPr id="5" name="Date Placeholder 4">
            <a:extLst>
              <a:ext uri="{FF2B5EF4-FFF2-40B4-BE49-F238E27FC236}">
                <a16:creationId xmlns:a16="http://schemas.microsoft.com/office/drawing/2014/main" id="{5EFF7AF2-5D97-8790-9A41-87C0430BBC30}"/>
              </a:ext>
            </a:extLst>
          </p:cNvPr>
          <p:cNvSpPr>
            <a:spLocks noGrp="1"/>
          </p:cNvSpPr>
          <p:nvPr>
            <p:ph type="dt" idx="1"/>
          </p:nvPr>
        </p:nvSpPr>
        <p:spPr/>
        <p:txBody>
          <a:bodyPr/>
          <a:lstStyle/>
          <a:p>
            <a:fld id="{9227AD01-1511-48AE-846F-55ACE1C13099}" type="datetime1">
              <a:rPr lang="en-US" smtClean="0"/>
              <a:t>5/5/2025</a:t>
            </a:fld>
            <a:endParaRPr lang="en-US"/>
          </a:p>
        </p:txBody>
      </p:sp>
    </p:spTree>
    <p:extLst>
      <p:ext uri="{BB962C8B-B14F-4D97-AF65-F5344CB8AC3E}">
        <p14:creationId xmlns:p14="http://schemas.microsoft.com/office/powerpoint/2010/main" val="229581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In a world full of competing demands and constant notifications, it’s easy to react instead of respond. But by taking a mindful moment to step back, we can evaluate which tasks align with our most important goals and values—not just what feels urgent. Instead of powering through a long to-do list on autopilot, mindfulness invites us to </a:t>
            </a:r>
            <a:r>
              <a:rPr lang="en-US" b="1" dirty="0"/>
              <a:t>intentionally choose</a:t>
            </a:r>
            <a:r>
              <a:rPr lang="en-US" dirty="0"/>
              <a:t> how we spend our energy and attention. This shift not only improves focus—it reduces stress and brings more meaning to our day.</a:t>
            </a:r>
          </a:p>
          <a:p>
            <a:pPr>
              <a:buNone/>
            </a:pPr>
            <a:r>
              <a:rPr lang="en-US" dirty="0"/>
              <a:t>Let’s take a look a few prioritization examples. For the first example, let’s i</a:t>
            </a:r>
            <a:r>
              <a:rPr lang="en-US" dirty="0">
                <a:latin typeface="Times New Roman" panose="02020603050405020304" pitchFamily="18" charset="0"/>
                <a:cs typeface="Times New Roman" panose="02020603050405020304" pitchFamily="18" charset="0"/>
              </a:rPr>
              <a:t>magine you have a big project due tomorrow, and 20 emails are waiting for your attention. Let’s take a moment to discuss which task should be handled first and why. With mindfulness, you pause to consider: </a:t>
            </a:r>
            <a:r>
              <a:rPr lang="en-US" i="1" dirty="0">
                <a:latin typeface="Times New Roman" panose="02020603050405020304" pitchFamily="18" charset="0"/>
                <a:cs typeface="Times New Roman" panose="02020603050405020304" pitchFamily="18" charset="0"/>
              </a:rPr>
              <a:t>Which task will have the biggest impact right now? </a:t>
            </a:r>
            <a:r>
              <a:rPr lang="en-US" dirty="0">
                <a:latin typeface="Times New Roman" panose="02020603050405020304" pitchFamily="18" charset="0"/>
                <a:cs typeface="Times New Roman" panose="02020603050405020304" pitchFamily="18" charset="0"/>
              </a:rPr>
              <a:t>In this case, focusing on the project helps you meet your deadline, while emails can wait until a scheduled break. Being mindful about this choice helps prevent overwhelm and sets you up for success.</a:t>
            </a:r>
          </a:p>
          <a:p>
            <a:pPr>
              <a:lnSpc>
                <a:spcPct val="115000"/>
              </a:lnSpc>
              <a:spcAft>
                <a:spcPts val="815"/>
              </a:spcAft>
              <a:buSzPts val="1000"/>
              <a:tabLst>
                <a:tab pos="465887" algn="l"/>
              </a:tabLst>
            </a:pPr>
            <a:r>
              <a:rPr lang="en-US" b="1" kern="0" dirty="0">
                <a:latin typeface="Times New Roman" panose="02020603050405020304" pitchFamily="18" charset="0"/>
                <a:ea typeface="Times New Roman" panose="02020603050405020304" pitchFamily="18" charset="0"/>
                <a:cs typeface="Times New Roman" panose="02020603050405020304" pitchFamily="18" charset="0"/>
              </a:rPr>
              <a:t>Personal Responsibilities vs. Work Deadlines - </a:t>
            </a:r>
            <a:r>
              <a:rPr lang="en-US" dirty="0">
                <a:latin typeface="Times New Roman" panose="02020603050405020304" pitchFamily="18" charset="0"/>
                <a:cs typeface="Times New Roman" panose="02020603050405020304" pitchFamily="18" charset="0"/>
              </a:rPr>
              <a:t>Maybe you have a doctor’s appointment and a work deadline. Which task should you handle first and why? Mindfulness helps you assess both. If your health needs attention, that becomes the priority. Afterward, you can block time to finish the report. By staying grounded in the present, you make choices that respect both your responsibilities </a:t>
            </a:r>
            <a:r>
              <a:rPr lang="en-US" i="1" dirty="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your well-being.</a:t>
            </a:r>
          </a:p>
          <a:p>
            <a:pPr>
              <a:lnSpc>
                <a:spcPct val="115000"/>
              </a:lnSpc>
              <a:spcAft>
                <a:spcPts val="815"/>
              </a:spcAft>
              <a:buSzPts val="1000"/>
              <a:tabLst>
                <a:tab pos="465887" algn="l"/>
              </a:tabLs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Mindfulness helps you stay grounded and focused on what needs your attention right now, instead of feeling stressed by everything at once.</a:t>
            </a:r>
          </a:p>
          <a:p>
            <a:pPr>
              <a:buNone/>
            </a:pPr>
            <a:r>
              <a:rPr lang="en-US" b="1" dirty="0">
                <a:latin typeface="Times New Roman" panose="02020603050405020304" pitchFamily="18" charset="0"/>
                <a:cs typeface="Times New Roman" panose="02020603050405020304" pitchFamily="18" charset="0"/>
              </a:rPr>
              <a:t>Let’s review a tool that can further assist with establishing priorities: The Eisenhower Matrix</a:t>
            </a:r>
          </a:p>
          <a:p>
            <a:pPr>
              <a:lnSpc>
                <a:spcPct val="115000"/>
              </a:lnSpc>
              <a:spcAft>
                <a:spcPts val="815"/>
              </a:spcAft>
              <a:buSzPts val="1000"/>
              <a:tabLst>
                <a:tab pos="465887" algn="l"/>
              </a:tabLs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Use your to-do or task dump list to plot tasks on the Eisenhower Matrix.</a:t>
            </a:r>
          </a:p>
          <a:p>
            <a:pPr>
              <a:lnSpc>
                <a:spcPct val="115000"/>
              </a:lnSpc>
              <a:spcAft>
                <a:spcPts val="815"/>
              </a:spcAft>
              <a:buSzPts val="1000"/>
              <a:tabLst>
                <a:tab pos="465887" algn="l"/>
              </a:tabLs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The Eisenhower Matrix provides a quick visual of the urgency and importance of tasks so you can quickly prioritize them and get on with the fun part: action.</a:t>
            </a:r>
          </a:p>
          <a:p>
            <a:pPr defTabSz="931774"/>
            <a:endParaRPr lang="en-US" dirty="0"/>
          </a:p>
        </p:txBody>
      </p:sp>
      <p:sp>
        <p:nvSpPr>
          <p:cNvPr id="4" name="Slide Number Placeholder 3"/>
          <p:cNvSpPr>
            <a:spLocks noGrp="1"/>
          </p:cNvSpPr>
          <p:nvPr>
            <p:ph type="sldNum" sz="quarter" idx="5"/>
          </p:nvPr>
        </p:nvSpPr>
        <p:spPr/>
        <p:txBody>
          <a:bodyPr/>
          <a:lstStyle/>
          <a:p>
            <a:fld id="{DC4E014C-771B-8F48-951A-B70313B9BD0B}" type="slidenum">
              <a:rPr lang="en-US" smtClean="0"/>
              <a:t>5</a:t>
            </a:fld>
            <a:endParaRPr lang="en-US"/>
          </a:p>
        </p:txBody>
      </p:sp>
      <p:sp>
        <p:nvSpPr>
          <p:cNvPr id="5" name="Date Placeholder 4">
            <a:extLst>
              <a:ext uri="{FF2B5EF4-FFF2-40B4-BE49-F238E27FC236}">
                <a16:creationId xmlns:a16="http://schemas.microsoft.com/office/drawing/2014/main" id="{817E47D7-9DFE-EE18-F6A9-66CF5DB20A99}"/>
              </a:ext>
            </a:extLst>
          </p:cNvPr>
          <p:cNvSpPr>
            <a:spLocks noGrp="1"/>
          </p:cNvSpPr>
          <p:nvPr>
            <p:ph type="dt" idx="1"/>
          </p:nvPr>
        </p:nvSpPr>
        <p:spPr/>
        <p:txBody>
          <a:bodyPr/>
          <a:lstStyle/>
          <a:p>
            <a:fld id="{0962947B-6473-4ACF-934F-1DCBCB6957D7}" type="datetime1">
              <a:rPr lang="en-US" smtClean="0"/>
              <a:t>5/5/2025</a:t>
            </a:fld>
            <a:endParaRPr lang="en-US"/>
          </a:p>
        </p:txBody>
      </p:sp>
    </p:spTree>
    <p:extLst>
      <p:ext uri="{BB962C8B-B14F-4D97-AF65-F5344CB8AC3E}">
        <p14:creationId xmlns:p14="http://schemas.microsoft.com/office/powerpoint/2010/main" val="1402859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If you’re wondering, </a:t>
            </a:r>
            <a:r>
              <a:rPr lang="en-US" i="1" dirty="0"/>
              <a:t>what exactly is the Eisenhower Matrix?</a:t>
            </a:r>
            <a:r>
              <a:rPr lang="en-US" dirty="0"/>
              <a:t> It's a tool designed to help prioritize tasks by organizing them into four quadrants, allowing you to focus on what truly matters and complete tasks strategically.</a:t>
            </a:r>
          </a:p>
          <a:p>
            <a:pPr>
              <a:buFont typeface="Arial" panose="020B0604020202020204" pitchFamily="34" charset="0"/>
              <a:buChar char="•"/>
            </a:pPr>
            <a:r>
              <a:rPr lang="en-US" b="1" dirty="0"/>
              <a:t>Quadrant 1 (Urgent and Important):</a:t>
            </a:r>
            <a:r>
              <a:rPr lang="en-US" dirty="0"/>
              <a:t> Tasks in this category are both time-sensitive and crucial for achieving your core goals, whether personal, departmental, or organizational. These should be handled immediately and with high priority.</a:t>
            </a:r>
          </a:p>
          <a:p>
            <a:pPr>
              <a:buFont typeface="Arial" panose="020B0604020202020204" pitchFamily="34" charset="0"/>
              <a:buChar char="•"/>
            </a:pPr>
            <a:r>
              <a:rPr lang="en-US" b="1" dirty="0"/>
              <a:t>Quadrant 2 (Important, Not Urgent):</a:t>
            </a:r>
            <a:r>
              <a:rPr lang="en-US" dirty="0"/>
              <a:t> These tasks are significant for long-term success, personal growth, and relationship-building, but they don’t require immediate attention. Prioritizing these tasks can help you stay aligned with long-term goals, though they can easily be overlooked in the rush of daily demands.</a:t>
            </a:r>
          </a:p>
          <a:p>
            <a:pPr>
              <a:buFont typeface="Arial" panose="020B0604020202020204" pitchFamily="34" charset="0"/>
              <a:buChar char="•"/>
            </a:pPr>
            <a:r>
              <a:rPr lang="en-US" b="1" dirty="0"/>
              <a:t>Quadrant 3 (Urgent, Not Important):</a:t>
            </a:r>
            <a:r>
              <a:rPr lang="en-US" dirty="0"/>
              <a:t> Tasks that fall into this quadrant feel urgent but aren’t aligned with your highest priorities. Often, these are interruptions or tasks that can be delegated to others, freeing you up to focus on more impactful activities.</a:t>
            </a:r>
          </a:p>
          <a:p>
            <a:pPr>
              <a:buFont typeface="Arial" panose="020B0604020202020204" pitchFamily="34" charset="0"/>
              <a:buChar char="•"/>
            </a:pPr>
            <a:r>
              <a:rPr lang="en-US" b="1" dirty="0"/>
              <a:t>Quadrant 4 (Not Urgent, Not Important):</a:t>
            </a:r>
            <a:r>
              <a:rPr lang="en-US" dirty="0"/>
              <a:t> These are low-impact tasks that neither contribute to your major goals nor require immediate action. These tasks often waste time and should be minimized or eliminated altogether.</a:t>
            </a:r>
          </a:p>
        </p:txBody>
      </p:sp>
      <p:sp>
        <p:nvSpPr>
          <p:cNvPr id="4" name="Slide Number Placeholder 3"/>
          <p:cNvSpPr>
            <a:spLocks noGrp="1"/>
          </p:cNvSpPr>
          <p:nvPr>
            <p:ph type="sldNum" sz="quarter" idx="5"/>
          </p:nvPr>
        </p:nvSpPr>
        <p:spPr/>
        <p:txBody>
          <a:bodyPr/>
          <a:lstStyle/>
          <a:p>
            <a:fld id="{DC4E014C-771B-8F48-951A-B70313B9BD0B}" type="slidenum">
              <a:rPr lang="en-US" smtClean="0"/>
              <a:t>6</a:t>
            </a:fld>
            <a:endParaRPr lang="en-US"/>
          </a:p>
        </p:txBody>
      </p:sp>
      <p:sp>
        <p:nvSpPr>
          <p:cNvPr id="5" name="Date Placeholder 4">
            <a:extLst>
              <a:ext uri="{FF2B5EF4-FFF2-40B4-BE49-F238E27FC236}">
                <a16:creationId xmlns:a16="http://schemas.microsoft.com/office/drawing/2014/main" id="{E94F1417-F251-F998-D4EA-CC652CC1089E}"/>
              </a:ext>
            </a:extLst>
          </p:cNvPr>
          <p:cNvSpPr>
            <a:spLocks noGrp="1"/>
          </p:cNvSpPr>
          <p:nvPr>
            <p:ph type="dt" idx="1"/>
          </p:nvPr>
        </p:nvSpPr>
        <p:spPr/>
        <p:txBody>
          <a:bodyPr/>
          <a:lstStyle/>
          <a:p>
            <a:fld id="{2E0A94DE-12EB-4E5D-ADF1-13C78F82E96A}" type="datetime1">
              <a:rPr lang="en-US" smtClean="0"/>
              <a:t>5/5/2025</a:t>
            </a:fld>
            <a:endParaRPr lang="en-US"/>
          </a:p>
        </p:txBody>
      </p:sp>
    </p:spTree>
    <p:extLst>
      <p:ext uri="{BB962C8B-B14F-4D97-AF65-F5344CB8AC3E}">
        <p14:creationId xmlns:p14="http://schemas.microsoft.com/office/powerpoint/2010/main" val="387559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Let’s talk about the difference between </a:t>
            </a:r>
            <a:r>
              <a:rPr lang="en-US" b="1" dirty="0"/>
              <a:t>single-tasking</a:t>
            </a:r>
            <a:r>
              <a:rPr lang="en-US" dirty="0"/>
              <a:t> and </a:t>
            </a:r>
            <a:r>
              <a:rPr lang="en-US" b="1" dirty="0"/>
              <a:t>multi-tasking</a:t>
            </a:r>
            <a:r>
              <a:rPr lang="en-US" dirty="0"/>
              <a:t>. Many of us are accustomed to juggling several tasks at once, but mindfulness encourages us to slow down and focus on one thing at a time. This doesn’t mean doing less—it means being </a:t>
            </a:r>
            <a:r>
              <a:rPr lang="en-US" i="1" dirty="0"/>
              <a:t>more present</a:t>
            </a:r>
            <a:r>
              <a:rPr lang="en-US" dirty="0"/>
              <a:t> and intentional.</a:t>
            </a:r>
          </a:p>
          <a:p>
            <a:pPr>
              <a:buNone/>
            </a:pPr>
            <a:r>
              <a:rPr lang="en-US" b="1" dirty="0"/>
              <a:t>Emails During a Meeting</a:t>
            </a:r>
          </a:p>
          <a:p>
            <a:pPr>
              <a:buNone/>
            </a:pPr>
            <a:r>
              <a:rPr lang="en-US" dirty="0"/>
              <a:t>Have you ever tried responding to emails during a meeting? Anyone want to share what typically happens?</a:t>
            </a:r>
            <a:br>
              <a:rPr lang="en-US" dirty="0"/>
            </a:br>
            <a:r>
              <a:rPr lang="en-US" dirty="0"/>
              <a:t>Chances are, you’re not fully engaged in either activity. You might miss important points from the meeting and send emails that require follow-up later. By practicing mindfulness, you can fully participate in the discussion and, afterward, set aside uninterrupted time to respond to emails more effectively.</a:t>
            </a:r>
          </a:p>
          <a:p>
            <a:pPr>
              <a:buNone/>
            </a:pPr>
            <a:r>
              <a:rPr lang="en-US" dirty="0"/>
              <a:t>Focusing on one task at a time not only boosts productivity but also increases your sense of accomplishment.</a:t>
            </a:r>
          </a:p>
          <a:p>
            <a:pPr>
              <a:buNone/>
            </a:pPr>
            <a:r>
              <a:rPr lang="en-US" b="1" dirty="0"/>
              <a:t>Report vs. Phone Call</a:t>
            </a:r>
          </a:p>
          <a:p>
            <a:pPr>
              <a:buNone/>
            </a:pPr>
            <a:r>
              <a:rPr lang="en-US" dirty="0"/>
              <a:t>Here’s another common example: trying to write a report while talking on the phone.</a:t>
            </a:r>
            <a:br>
              <a:rPr lang="en-US" dirty="0"/>
            </a:br>
            <a:r>
              <a:rPr lang="en-US" dirty="0"/>
              <a:t>Instead of dividing your attention, try this: focus entirely on the phone call. Be fully present. Once it ends, shift your attention to the report. You’ll likely find the work flows more easily, and the quality improves because your energy isn’t split.</a:t>
            </a:r>
          </a:p>
          <a:p>
            <a:pPr>
              <a:buNone/>
            </a:pPr>
            <a:r>
              <a:rPr lang="en-US" dirty="0"/>
              <a:t>Mindful single-tasking helps you feel more centered, less scattered, and ultimately more efficient.</a:t>
            </a:r>
          </a:p>
          <a:p>
            <a:pPr>
              <a:buNone/>
            </a:pPr>
            <a:r>
              <a:rPr lang="en-US" b="1" dirty="0"/>
              <a:t>Optional Practice: The Rule of 3</a:t>
            </a:r>
          </a:p>
          <a:p>
            <a:pPr>
              <a:buNone/>
            </a:pPr>
            <a:r>
              <a:rPr lang="en-US" dirty="0"/>
              <a:t>Start your day with intention by selecting </a:t>
            </a:r>
            <a:r>
              <a:rPr lang="en-US" b="1" dirty="0"/>
              <a:t>three key tasks</a:t>
            </a:r>
            <a:r>
              <a:rPr lang="en-US" dirty="0"/>
              <a:t> to focus on.</a:t>
            </a:r>
          </a:p>
          <a:p>
            <a:pPr>
              <a:buFont typeface="Arial" panose="020B0604020202020204" pitchFamily="34" charset="0"/>
              <a:buChar char="•"/>
            </a:pPr>
            <a:r>
              <a:rPr lang="en-US" dirty="0"/>
              <a:t>This practice reduces overwhelm and clarifies what truly matters.</a:t>
            </a:r>
          </a:p>
          <a:p>
            <a:pPr>
              <a:buFont typeface="Arial" panose="020B0604020202020204" pitchFamily="34" charset="0"/>
              <a:buChar char="•"/>
            </a:pPr>
            <a:r>
              <a:rPr lang="en-US" dirty="0"/>
              <a:t>If you complete all three, consider your day a success—anything extra is a bonus!</a:t>
            </a:r>
          </a:p>
          <a:p>
            <a:pPr>
              <a:buFont typeface="Arial" panose="020B0604020202020204" pitchFamily="34" charset="0"/>
              <a:buChar char="•"/>
            </a:pPr>
            <a:r>
              <a:rPr lang="en-US" dirty="0"/>
              <a:t>It’s a simple but powerful way to support mindful decision-making and boost your sense of achievement.</a:t>
            </a:r>
          </a:p>
        </p:txBody>
      </p:sp>
      <p:sp>
        <p:nvSpPr>
          <p:cNvPr id="4" name="Slide Number Placeholder 3"/>
          <p:cNvSpPr>
            <a:spLocks noGrp="1"/>
          </p:cNvSpPr>
          <p:nvPr>
            <p:ph type="sldNum" sz="quarter" idx="5"/>
          </p:nvPr>
        </p:nvSpPr>
        <p:spPr/>
        <p:txBody>
          <a:bodyPr/>
          <a:lstStyle/>
          <a:p>
            <a:fld id="{DC4E014C-771B-8F48-951A-B70313B9BD0B}" type="slidenum">
              <a:rPr lang="en-US" smtClean="0"/>
              <a:t>7</a:t>
            </a:fld>
            <a:endParaRPr lang="en-US"/>
          </a:p>
        </p:txBody>
      </p:sp>
      <p:sp>
        <p:nvSpPr>
          <p:cNvPr id="5" name="Date Placeholder 4">
            <a:extLst>
              <a:ext uri="{FF2B5EF4-FFF2-40B4-BE49-F238E27FC236}">
                <a16:creationId xmlns:a16="http://schemas.microsoft.com/office/drawing/2014/main" id="{9A902F44-C7C1-82F7-185F-511E5EBFCE57}"/>
              </a:ext>
            </a:extLst>
          </p:cNvPr>
          <p:cNvSpPr>
            <a:spLocks noGrp="1"/>
          </p:cNvSpPr>
          <p:nvPr>
            <p:ph type="dt" idx="1"/>
          </p:nvPr>
        </p:nvSpPr>
        <p:spPr/>
        <p:txBody>
          <a:bodyPr/>
          <a:lstStyle/>
          <a:p>
            <a:fld id="{7D6485EE-1EBD-4042-8DB2-9287EE66E44D}" type="datetime1">
              <a:rPr lang="en-US" smtClean="0"/>
              <a:t>5/5/2025</a:t>
            </a:fld>
            <a:endParaRPr lang="en-US"/>
          </a:p>
        </p:txBody>
      </p:sp>
    </p:spTree>
    <p:extLst>
      <p:ext uri="{BB962C8B-B14F-4D97-AF65-F5344CB8AC3E}">
        <p14:creationId xmlns:p14="http://schemas.microsoft.com/office/powerpoint/2010/main" val="238386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kern="0" dirty="0">
                <a:latin typeface="Times New Roman" panose="02020603050405020304" pitchFamily="18" charset="0"/>
                <a:ea typeface="Times New Roman" panose="02020603050405020304" pitchFamily="18" charset="0"/>
                <a:cs typeface="Times New Roman" panose="02020603050405020304" pitchFamily="18" charset="0"/>
              </a:rPr>
              <a:t>Another key element of mindful time management is </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creating a mindful schedule</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This involves intentionally blocking out time for both your work and your well-being. Mindfulness isn’t just about being present with tasks, but also with your need for rest and self-care.</a:t>
            </a: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pPr>
              <a:buNone/>
            </a:pPr>
            <a:endParaRPr lang="en-US" b="1" dirty="0"/>
          </a:p>
          <a:p>
            <a:pPr>
              <a:buNone/>
            </a:pPr>
            <a:r>
              <a:rPr lang="en-US" b="1" dirty="0"/>
              <a:t>Work Blocks vs. Rest Blocks</a:t>
            </a:r>
          </a:p>
          <a:p>
            <a:pPr>
              <a:buNone/>
            </a:pPr>
            <a:r>
              <a:rPr lang="en-US" dirty="0"/>
              <a:t>When you’re tackling an important project, consider scheduling a </a:t>
            </a:r>
            <a:r>
              <a:rPr lang="en-US" b="1" dirty="0"/>
              <a:t>90-minute block of focused time</a:t>
            </a:r>
            <a:r>
              <a:rPr lang="en-US" dirty="0"/>
              <a:t> for deep work. But just as important as the work is the </a:t>
            </a:r>
            <a:r>
              <a:rPr lang="en-US" b="1" dirty="0"/>
              <a:t>break</a:t>
            </a:r>
            <a:r>
              <a:rPr lang="en-US" dirty="0"/>
              <a:t> that follows—build in a </a:t>
            </a:r>
            <a:r>
              <a:rPr lang="en-US" b="1" dirty="0"/>
              <a:t>10–15-minute rest block</a:t>
            </a:r>
            <a:r>
              <a:rPr lang="en-US" dirty="0"/>
              <a:t> to recharge.</a:t>
            </a:r>
          </a:p>
          <a:p>
            <a:pPr>
              <a:buNone/>
            </a:pPr>
            <a:r>
              <a:rPr lang="en-US" dirty="0"/>
              <a:t>If you skip breaks, you increase your risk of burnout and distraction. Mindfulness helps you tune into your energy levels and recognize when it’s time to pause. Taking intentional breaks will actually enhance your focus, creativity, and overall productivity.</a:t>
            </a:r>
          </a:p>
          <a:p>
            <a:pPr>
              <a:buNone/>
            </a:pPr>
            <a:r>
              <a:rPr lang="en-US" b="1" dirty="0"/>
              <a:t>Personal Tasks vs. Work Tasks</a:t>
            </a:r>
          </a:p>
          <a:p>
            <a:pPr>
              <a:buNone/>
            </a:pPr>
            <a:r>
              <a:rPr lang="en-US" dirty="0"/>
              <a:t>Many of us juggle both professional responsibilities and personal to-dos throughout the day. Without a plan, it’s easy to feel rushed and scattered.</a:t>
            </a:r>
          </a:p>
          <a:p>
            <a:r>
              <a:rPr lang="en-US" dirty="0"/>
              <a:t>Instead, try </a:t>
            </a:r>
            <a:r>
              <a:rPr lang="en-US" b="1" dirty="0"/>
              <a:t>time-blocking for both</a:t>
            </a:r>
            <a:r>
              <a:rPr lang="en-US" dirty="0"/>
              <a:t>—schedule your work meetings and also reserve space for personal tasks. For example, you might handle a work meeting in the morning and take care of a personal errand or call in the afternoon. This approach creates a greater sense of balance, helping you move through your day with more ease and clarity.</a:t>
            </a:r>
          </a:p>
        </p:txBody>
      </p:sp>
      <p:sp>
        <p:nvSpPr>
          <p:cNvPr id="4" name="Slide Number Placeholder 3"/>
          <p:cNvSpPr>
            <a:spLocks noGrp="1"/>
          </p:cNvSpPr>
          <p:nvPr>
            <p:ph type="sldNum" sz="quarter" idx="5"/>
          </p:nvPr>
        </p:nvSpPr>
        <p:spPr/>
        <p:txBody>
          <a:bodyPr/>
          <a:lstStyle/>
          <a:p>
            <a:fld id="{DC4E014C-771B-8F48-951A-B70313B9BD0B}" type="slidenum">
              <a:rPr lang="en-US" smtClean="0"/>
              <a:t>8</a:t>
            </a:fld>
            <a:endParaRPr lang="en-US"/>
          </a:p>
        </p:txBody>
      </p:sp>
      <p:sp>
        <p:nvSpPr>
          <p:cNvPr id="5" name="Date Placeholder 4">
            <a:extLst>
              <a:ext uri="{FF2B5EF4-FFF2-40B4-BE49-F238E27FC236}">
                <a16:creationId xmlns:a16="http://schemas.microsoft.com/office/drawing/2014/main" id="{A9C30B08-749C-3B63-7C78-1662611A55D3}"/>
              </a:ext>
            </a:extLst>
          </p:cNvPr>
          <p:cNvSpPr>
            <a:spLocks noGrp="1"/>
          </p:cNvSpPr>
          <p:nvPr>
            <p:ph type="dt" idx="1"/>
          </p:nvPr>
        </p:nvSpPr>
        <p:spPr/>
        <p:txBody>
          <a:bodyPr/>
          <a:lstStyle/>
          <a:p>
            <a:fld id="{0EECE936-FFCA-4214-B78B-A1635B479A1B}" type="datetime1">
              <a:rPr lang="en-US" smtClean="0"/>
              <a:t>5/5/2025</a:t>
            </a:fld>
            <a:endParaRPr lang="en-US"/>
          </a:p>
        </p:txBody>
      </p:sp>
    </p:spTree>
    <p:extLst>
      <p:ext uri="{BB962C8B-B14F-4D97-AF65-F5344CB8AC3E}">
        <p14:creationId xmlns:p14="http://schemas.microsoft.com/office/powerpoint/2010/main" val="37512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Now that we’ve explored mindful time management strategies, let’s take a moment to practice applying them with intention.</a:t>
            </a:r>
          </a:p>
          <a:p>
            <a:pPr>
              <a:buNone/>
            </a:pPr>
            <a:r>
              <a:rPr lang="en-US" dirty="0"/>
              <a:t>Find a comfortable seat. Gently close your eyes or soften your gaze—whatever feels right for you in this moment.</a:t>
            </a:r>
          </a:p>
          <a:p>
            <a:pPr>
              <a:buNone/>
            </a:pPr>
            <a:r>
              <a:rPr lang="en-US" dirty="0"/>
              <a:t>Take a deep breath in… and slowly exhale.</a:t>
            </a:r>
            <a:br>
              <a:rPr lang="en-US" dirty="0"/>
            </a:br>
            <a:r>
              <a:rPr lang="en-US" dirty="0"/>
              <a:t>Bring your attention fully into the present moment. Let go of anything that came before this and anything that’s waiting for you afterward.</a:t>
            </a:r>
          </a:p>
          <a:p>
            <a:pPr>
              <a:buNone/>
            </a:pPr>
            <a:r>
              <a:rPr lang="en-US" dirty="0"/>
              <a:t>Begin to reflect on your upcoming tasks—either for today or for the week ahead.</a:t>
            </a:r>
          </a:p>
          <a:p>
            <a:pPr>
              <a:buFont typeface="Arial" panose="020B0604020202020204" pitchFamily="34" charset="0"/>
              <a:buChar char="•"/>
            </a:pPr>
            <a:r>
              <a:rPr lang="en-US" b="1" dirty="0"/>
              <a:t>Which tasks are truly most important?</a:t>
            </a:r>
            <a:endParaRPr lang="en-US" dirty="0"/>
          </a:p>
          <a:p>
            <a:pPr>
              <a:buFont typeface="Arial" panose="020B0604020202020204" pitchFamily="34" charset="0"/>
              <a:buChar char="•"/>
            </a:pPr>
            <a:r>
              <a:rPr lang="en-US" b="1" dirty="0"/>
              <a:t>Which ones will have the greatest impact if completed first?</a:t>
            </a:r>
            <a:endParaRPr lang="en-US" dirty="0"/>
          </a:p>
          <a:p>
            <a:pPr>
              <a:buNone/>
            </a:pPr>
            <a:r>
              <a:rPr lang="en-US" dirty="0"/>
              <a:t>Perhaps you have a critical deadline—that might take priority.</a:t>
            </a:r>
            <a:br>
              <a:rPr lang="en-US" dirty="0"/>
            </a:br>
            <a:r>
              <a:rPr lang="en-US" dirty="0"/>
              <a:t>Or maybe you’ve been neglecting your own well-being—and today, self-care needs to come first.</a:t>
            </a:r>
          </a:p>
          <a:p>
            <a:pPr>
              <a:buNone/>
            </a:pPr>
            <a:r>
              <a:rPr lang="en-US" dirty="0"/>
              <a:t>Now, </a:t>
            </a:r>
            <a:r>
              <a:rPr lang="en-US" b="1" dirty="0"/>
              <a:t>imagine building a schedule</a:t>
            </a:r>
            <a:r>
              <a:rPr lang="en-US" dirty="0"/>
              <a:t> that honors both your </a:t>
            </a:r>
            <a:r>
              <a:rPr lang="en-US" i="1" dirty="0"/>
              <a:t>productivity</a:t>
            </a:r>
            <a:r>
              <a:rPr lang="en-US" dirty="0"/>
              <a:t> and your </a:t>
            </a:r>
            <a:r>
              <a:rPr lang="en-US" i="1" dirty="0"/>
              <a:t>well-being.</a:t>
            </a:r>
            <a:endParaRPr lang="en-US" dirty="0"/>
          </a:p>
          <a:p>
            <a:pPr>
              <a:buFont typeface="Arial" panose="020B0604020202020204" pitchFamily="34" charset="0"/>
              <a:buChar char="•"/>
            </a:pPr>
            <a:r>
              <a:rPr lang="en-US" dirty="0"/>
              <a:t>Where can you intentionally add breaks?</a:t>
            </a:r>
          </a:p>
          <a:p>
            <a:pPr>
              <a:buFont typeface="Arial" panose="020B0604020202020204" pitchFamily="34" charset="0"/>
              <a:buChar char="•"/>
            </a:pPr>
            <a:r>
              <a:rPr lang="en-US" dirty="0"/>
              <a:t>How might you set healthy, realistic boundaries around your time?</a:t>
            </a:r>
          </a:p>
          <a:p>
            <a:pPr>
              <a:buFont typeface="Arial" panose="020B0604020202020204" pitchFamily="34" charset="0"/>
              <a:buChar char="•"/>
            </a:pPr>
            <a:r>
              <a:rPr lang="en-US" dirty="0"/>
              <a:t>What can you say no to, to make room for what matters most?</a:t>
            </a:r>
          </a:p>
          <a:p>
            <a:pPr>
              <a:buNone/>
            </a:pPr>
            <a:r>
              <a:rPr lang="en-US" dirty="0"/>
              <a:t>As you mentally rearrange your schedule, check in with yourself:</a:t>
            </a:r>
          </a:p>
          <a:p>
            <a:pPr>
              <a:buFont typeface="Arial" panose="020B0604020202020204" pitchFamily="34" charset="0"/>
              <a:buChar char="•"/>
            </a:pPr>
            <a:r>
              <a:rPr lang="en-US" b="1" dirty="0"/>
              <a:t>How do you feel now?</a:t>
            </a:r>
            <a:endParaRPr lang="en-US" dirty="0"/>
          </a:p>
          <a:p>
            <a:pPr>
              <a:buFont typeface="Arial" panose="020B0604020202020204" pitchFamily="34" charset="0"/>
              <a:buChar char="•"/>
            </a:pPr>
            <a:r>
              <a:rPr lang="en-US" dirty="0"/>
              <a:t>More grounded? Less rushed? Or perhaps something else?</a:t>
            </a:r>
          </a:p>
          <a:p>
            <a:pPr>
              <a:buNone/>
            </a:pPr>
            <a:r>
              <a:rPr lang="en-US" dirty="0"/>
              <a:t>There’s no right or wrong answer—just notice.</a:t>
            </a:r>
          </a:p>
          <a:p>
            <a:pPr>
              <a:buNone/>
            </a:pPr>
            <a:r>
              <a:rPr lang="en-US" dirty="0"/>
              <a:t>Take one more deep breath in… and release.</a:t>
            </a:r>
            <a:br>
              <a:rPr lang="en-US" dirty="0"/>
            </a:br>
            <a:r>
              <a:rPr lang="en-US" dirty="0"/>
              <a:t>When you’re ready, gently open your eyes or bring your focus back to the space around you.</a:t>
            </a:r>
          </a:p>
          <a:p>
            <a:r>
              <a:rPr lang="en-US" dirty="0"/>
              <a:t>Carry this sense of clarity and intention with you as you move through the rest of your day.</a:t>
            </a:r>
          </a:p>
        </p:txBody>
      </p:sp>
      <p:sp>
        <p:nvSpPr>
          <p:cNvPr id="4" name="Slide Number Placeholder 3"/>
          <p:cNvSpPr>
            <a:spLocks noGrp="1"/>
          </p:cNvSpPr>
          <p:nvPr>
            <p:ph type="sldNum" sz="quarter" idx="5"/>
          </p:nvPr>
        </p:nvSpPr>
        <p:spPr/>
        <p:txBody>
          <a:bodyPr/>
          <a:lstStyle/>
          <a:p>
            <a:fld id="{DC4E014C-771B-8F48-951A-B70313B9BD0B}" type="slidenum">
              <a:rPr lang="en-US" smtClean="0"/>
              <a:t>9</a:t>
            </a:fld>
            <a:endParaRPr lang="en-US"/>
          </a:p>
        </p:txBody>
      </p:sp>
      <p:sp>
        <p:nvSpPr>
          <p:cNvPr id="5" name="Date Placeholder 4">
            <a:extLst>
              <a:ext uri="{FF2B5EF4-FFF2-40B4-BE49-F238E27FC236}">
                <a16:creationId xmlns:a16="http://schemas.microsoft.com/office/drawing/2014/main" id="{4B142A76-FBC5-2FDB-CC72-025B7C77C005}"/>
              </a:ext>
            </a:extLst>
          </p:cNvPr>
          <p:cNvSpPr>
            <a:spLocks noGrp="1"/>
          </p:cNvSpPr>
          <p:nvPr>
            <p:ph type="dt" idx="1"/>
          </p:nvPr>
        </p:nvSpPr>
        <p:spPr/>
        <p:txBody>
          <a:bodyPr/>
          <a:lstStyle/>
          <a:p>
            <a:fld id="{969C18E1-855F-46A4-908A-A5F19C7A7E4C}" type="datetime1">
              <a:rPr lang="en-US" smtClean="0"/>
              <a:t>5/5/2025</a:t>
            </a:fld>
            <a:endParaRPr lang="en-US"/>
          </a:p>
        </p:txBody>
      </p:sp>
    </p:spTree>
    <p:extLst>
      <p:ext uri="{BB962C8B-B14F-4D97-AF65-F5344CB8AC3E}">
        <p14:creationId xmlns:p14="http://schemas.microsoft.com/office/powerpoint/2010/main" val="286223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As we wrap up today’s session, I encourage you to </a:t>
            </a:r>
            <a:r>
              <a:rPr lang="en-US" b="1" dirty="0"/>
              <a:t>check in with yourself regularly</a:t>
            </a:r>
            <a:r>
              <a:rPr lang="en-US" dirty="0"/>
              <a:t> throughout the day and week.</a:t>
            </a:r>
          </a:p>
          <a:p>
            <a:pPr>
              <a:buFont typeface="Arial" panose="020B0604020202020204" pitchFamily="34" charset="0"/>
              <a:buChar char="•"/>
            </a:pPr>
            <a:r>
              <a:rPr lang="en-US" dirty="0"/>
              <a:t>Are you staying connected to the present moment?</a:t>
            </a:r>
          </a:p>
          <a:p>
            <a:pPr>
              <a:buFont typeface="Arial" panose="020B0604020202020204" pitchFamily="34" charset="0"/>
              <a:buChar char="•"/>
            </a:pPr>
            <a:r>
              <a:rPr lang="en-US" dirty="0"/>
              <a:t>Are you prioritizing tasks that feel intentional and aligned with your values and goals?</a:t>
            </a:r>
          </a:p>
          <a:p>
            <a:pPr>
              <a:buNone/>
            </a:pPr>
            <a:r>
              <a:rPr lang="en-US" dirty="0"/>
              <a:t>At the end of each day, take a brief moment to reflect:</a:t>
            </a:r>
            <a:br>
              <a:rPr lang="en-US" dirty="0"/>
            </a:br>
            <a:r>
              <a:rPr lang="en-US" b="1" dirty="0"/>
              <a:t>What’s one task you completed mindfully today?</a:t>
            </a:r>
            <a:endParaRPr lang="en-US" dirty="0"/>
          </a:p>
          <a:p>
            <a:pPr>
              <a:buNone/>
            </a:pPr>
            <a:r>
              <a:rPr lang="en-US" dirty="0"/>
              <a:t>Was it easier to focus without distractions?</a:t>
            </a:r>
            <a:br>
              <a:rPr lang="en-US" dirty="0"/>
            </a:br>
            <a:r>
              <a:rPr lang="en-US" dirty="0"/>
              <a:t>How did it feel to give that task your full attention?</a:t>
            </a:r>
          </a:p>
          <a:p>
            <a:pPr>
              <a:buNone/>
            </a:pPr>
            <a:r>
              <a:rPr lang="en-US" dirty="0"/>
              <a:t>By practicing </a:t>
            </a:r>
            <a:r>
              <a:rPr lang="en-US" b="1" dirty="0"/>
              <a:t>mindful time management</a:t>
            </a:r>
            <a:r>
              <a:rPr lang="en-US" dirty="0"/>
              <a:t>, we can reduce overwhelm, feel more grounded, and create meaningful space for both </a:t>
            </a:r>
            <a:r>
              <a:rPr lang="en-US" b="1" dirty="0"/>
              <a:t>productivity</a:t>
            </a:r>
            <a:r>
              <a:rPr lang="en-US" dirty="0"/>
              <a:t> and </a:t>
            </a:r>
            <a:r>
              <a:rPr lang="en-US" b="1" dirty="0"/>
              <a:t>well-being</a:t>
            </a:r>
            <a:r>
              <a:rPr lang="en-US" dirty="0"/>
              <a:t>.</a:t>
            </a:r>
          </a:p>
          <a:p>
            <a:pPr>
              <a:buNone/>
            </a:pPr>
            <a:r>
              <a:rPr lang="en-US" dirty="0"/>
              <a:t>Thank you so much for being here today.</a:t>
            </a:r>
            <a:br>
              <a:rPr lang="en-US" dirty="0"/>
            </a:br>
            <a:r>
              <a:rPr lang="en-US" dirty="0"/>
              <a:t>We look forward to seeing you at </a:t>
            </a:r>
            <a:r>
              <a:rPr lang="en-US" b="1" dirty="0"/>
              <a:t>next month’s session: </a:t>
            </a:r>
            <a:r>
              <a:rPr lang="en-US" b="1" i="1" dirty="0"/>
              <a:t>The Power of Now – Living in the Present Moment.</a:t>
            </a:r>
            <a:endParaRPr lang="en-US" dirty="0"/>
          </a:p>
          <a:p>
            <a:r>
              <a:rPr lang="en-US" dirty="0"/>
              <a:t>🌿 </a:t>
            </a:r>
            <a:r>
              <a:rPr lang="en-US" i="1" dirty="0"/>
              <a:t>A quick note: we plan to take the session outdoors, so please wear comfortable shoes and bring an umbrella—just in case!</a:t>
            </a:r>
            <a:endParaRPr lang="en-US" dirty="0"/>
          </a:p>
        </p:txBody>
      </p:sp>
      <p:sp>
        <p:nvSpPr>
          <p:cNvPr id="4" name="Slide Number Placeholder 3"/>
          <p:cNvSpPr>
            <a:spLocks noGrp="1"/>
          </p:cNvSpPr>
          <p:nvPr>
            <p:ph type="sldNum" sz="quarter" idx="5"/>
          </p:nvPr>
        </p:nvSpPr>
        <p:spPr/>
        <p:txBody>
          <a:bodyPr/>
          <a:lstStyle/>
          <a:p>
            <a:fld id="{DC4E014C-771B-8F48-951A-B70313B9BD0B}" type="slidenum">
              <a:rPr lang="en-US" smtClean="0"/>
              <a:t>10</a:t>
            </a:fld>
            <a:endParaRPr lang="en-US"/>
          </a:p>
        </p:txBody>
      </p:sp>
      <p:sp>
        <p:nvSpPr>
          <p:cNvPr id="5" name="Date Placeholder 4">
            <a:extLst>
              <a:ext uri="{FF2B5EF4-FFF2-40B4-BE49-F238E27FC236}">
                <a16:creationId xmlns:a16="http://schemas.microsoft.com/office/drawing/2014/main" id="{10EBF6F3-C4E7-6778-D498-25B33C6AB568}"/>
              </a:ext>
            </a:extLst>
          </p:cNvPr>
          <p:cNvSpPr>
            <a:spLocks noGrp="1"/>
          </p:cNvSpPr>
          <p:nvPr>
            <p:ph type="dt" idx="1"/>
          </p:nvPr>
        </p:nvSpPr>
        <p:spPr/>
        <p:txBody>
          <a:bodyPr/>
          <a:lstStyle/>
          <a:p>
            <a:fld id="{C923D9BD-C005-4558-9209-39156789C22D}" type="datetime1">
              <a:rPr lang="en-US" smtClean="0"/>
              <a:t>5/5/2025</a:t>
            </a:fld>
            <a:endParaRPr lang="en-US"/>
          </a:p>
        </p:txBody>
      </p:sp>
    </p:spTree>
    <p:extLst>
      <p:ext uri="{BB962C8B-B14F-4D97-AF65-F5344CB8AC3E}">
        <p14:creationId xmlns:p14="http://schemas.microsoft.com/office/powerpoint/2010/main" val="212016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88353D-D743-444B-BAC4-02CA46A12938}"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110126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8353D-D743-444B-BAC4-02CA46A12938}"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48887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8353D-D743-444B-BAC4-02CA46A12938}"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26533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88353D-D743-444B-BAC4-02CA46A12938}"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198562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8353D-D743-444B-BAC4-02CA46A12938}"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52250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88353D-D743-444B-BAC4-02CA46A12938}"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75379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88353D-D743-444B-BAC4-02CA46A12938}" type="datetimeFigureOut">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101604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88353D-D743-444B-BAC4-02CA46A12938}" type="datetimeFigureOut">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200531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8353D-D743-444B-BAC4-02CA46A12938}" type="datetimeFigureOut">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74363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88353D-D743-444B-BAC4-02CA46A12938}"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213793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88353D-D743-444B-BAC4-02CA46A12938}"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775BC-95EF-7945-84CF-36EA85175066}" type="slidenum">
              <a:rPr lang="en-US" smtClean="0"/>
              <a:t>‹#›</a:t>
            </a:fld>
            <a:endParaRPr lang="en-US"/>
          </a:p>
        </p:txBody>
      </p:sp>
    </p:spTree>
    <p:extLst>
      <p:ext uri="{BB962C8B-B14F-4D97-AF65-F5344CB8AC3E}">
        <p14:creationId xmlns:p14="http://schemas.microsoft.com/office/powerpoint/2010/main" val="59775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8353D-D743-444B-BAC4-02CA46A12938}" type="datetimeFigureOut">
              <a:rPr lang="en-US" smtClean="0"/>
              <a:t>5/5/2025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775BC-95EF-7945-84CF-36EA85175066}" type="slidenum">
              <a:rPr lang="en-US" smtClean="0"/>
              <a:t>‹#›</a:t>
            </a:fld>
            <a:endParaRPr lang="en-US"/>
          </a:p>
        </p:txBody>
      </p:sp>
      <p:sp>
        <p:nvSpPr>
          <p:cNvPr id="7" name="Rectangle 6">
            <a:extLst>
              <a:ext uri="{FF2B5EF4-FFF2-40B4-BE49-F238E27FC236}">
                <a16:creationId xmlns:a16="http://schemas.microsoft.com/office/drawing/2014/main" id="{20949D78-2737-D741-A3DE-57C176B3841F}"/>
              </a:ext>
            </a:extLst>
          </p:cNvPr>
          <p:cNvSpPr/>
          <p:nvPr userDrawn="1"/>
        </p:nvSpPr>
        <p:spPr>
          <a:xfrm>
            <a:off x="0" y="5724395"/>
            <a:ext cx="12192000" cy="1133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831340A-4160-2D46-A87F-3A7657A4E6A9}"/>
              </a:ext>
            </a:extLst>
          </p:cNvPr>
          <p:cNvPicPr>
            <a:picLocks noChangeAspect="1"/>
          </p:cNvPicPr>
          <p:nvPr userDrawn="1"/>
        </p:nvPicPr>
        <p:blipFill>
          <a:blip r:embed="rId13"/>
          <a:stretch>
            <a:fillRect/>
          </a:stretch>
        </p:blipFill>
        <p:spPr>
          <a:xfrm>
            <a:off x="8835284" y="6444640"/>
            <a:ext cx="3035152" cy="189697"/>
          </a:xfrm>
          <a:prstGeom prst="rect">
            <a:avLst/>
          </a:prstGeom>
        </p:spPr>
      </p:pic>
    </p:spTree>
    <p:extLst>
      <p:ext uri="{BB962C8B-B14F-4D97-AF65-F5344CB8AC3E}">
        <p14:creationId xmlns:p14="http://schemas.microsoft.com/office/powerpoint/2010/main" val="191180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hr.kzoo.edu/benefits/healthcare/wellness/mindful-monday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24395"/>
            <a:ext cx="12192000" cy="1133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AB32236-157A-5641-A1A7-BEB3A57F48FF}"/>
              </a:ext>
            </a:extLst>
          </p:cNvPr>
          <p:cNvPicPr>
            <a:picLocks noChangeAspect="1"/>
          </p:cNvPicPr>
          <p:nvPr/>
        </p:nvPicPr>
        <p:blipFill>
          <a:blip r:embed="rId2"/>
          <a:stretch>
            <a:fillRect/>
          </a:stretch>
        </p:blipFill>
        <p:spPr>
          <a:xfrm>
            <a:off x="8835284" y="6444640"/>
            <a:ext cx="3035152" cy="189697"/>
          </a:xfrm>
          <a:prstGeom prst="rect">
            <a:avLst/>
          </a:prstGeom>
        </p:spPr>
      </p:pic>
      <p:sp>
        <p:nvSpPr>
          <p:cNvPr id="3" name="TextBox 2">
            <a:extLst>
              <a:ext uri="{FF2B5EF4-FFF2-40B4-BE49-F238E27FC236}">
                <a16:creationId xmlns:a16="http://schemas.microsoft.com/office/drawing/2014/main" id="{20D53EE9-E963-7E10-DD25-F5FE73ED94A9}"/>
              </a:ext>
            </a:extLst>
          </p:cNvPr>
          <p:cNvSpPr txBox="1"/>
          <p:nvPr/>
        </p:nvSpPr>
        <p:spPr>
          <a:xfrm>
            <a:off x="1976847" y="653144"/>
            <a:ext cx="8595360" cy="2589812"/>
          </a:xfrm>
          <a:prstGeom prst="rect">
            <a:avLst/>
          </a:prstGeom>
          <a:noFill/>
        </p:spPr>
        <p:txBody>
          <a:bodyPr wrap="square">
            <a:spAutoFit/>
          </a:bodyPr>
          <a:lstStyle/>
          <a:p>
            <a:pPr marL="0" marR="0" algn="ctr">
              <a:lnSpc>
                <a:spcPct val="115000"/>
              </a:lnSpc>
              <a:spcAft>
                <a:spcPts val="800"/>
              </a:spcAft>
              <a:buNone/>
            </a:pP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Mindful Mondays </a:t>
            </a:r>
          </a:p>
          <a:p>
            <a:pPr marL="0" marR="0" algn="ctr">
              <a:lnSpc>
                <a:spcPct val="115000"/>
              </a:lnSpc>
              <a:spcAft>
                <a:spcPts val="800"/>
              </a:spcAft>
              <a:buNone/>
            </a:pP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Session 3: May 5, 2025</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15000"/>
              </a:lnSpc>
              <a:spcAft>
                <a:spcPts val="800"/>
              </a:spcAft>
            </a:pPr>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Topic: Mindful Time Management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group of people meditating on the floor&#10;&#10;AI-generated content may be incorrect.">
            <a:extLst>
              <a:ext uri="{FF2B5EF4-FFF2-40B4-BE49-F238E27FC236}">
                <a16:creationId xmlns:a16="http://schemas.microsoft.com/office/drawing/2014/main" id="{8BE23D7B-54D3-0FB1-7463-F4B60A182499}"/>
              </a:ext>
            </a:extLst>
          </p:cNvPr>
          <p:cNvPicPr>
            <a:picLocks noChangeAspect="1"/>
          </p:cNvPicPr>
          <p:nvPr/>
        </p:nvPicPr>
        <p:blipFill>
          <a:blip r:embed="rId3"/>
          <a:stretch>
            <a:fillRect/>
          </a:stretch>
        </p:blipFill>
        <p:spPr>
          <a:xfrm>
            <a:off x="4154918" y="3140248"/>
            <a:ext cx="4239217" cy="2553056"/>
          </a:xfrm>
          <a:prstGeom prst="rect">
            <a:avLst/>
          </a:prstGeom>
        </p:spPr>
      </p:pic>
    </p:spTree>
    <p:extLst>
      <p:ext uri="{BB962C8B-B14F-4D97-AF65-F5344CB8AC3E}">
        <p14:creationId xmlns:p14="http://schemas.microsoft.com/office/powerpoint/2010/main" val="1374757093"/>
      </p:ext>
    </p:extLst>
  </p:cSld>
  <p:clrMapOvr>
    <a:masterClrMapping/>
  </p:clrMapOvr>
  <mc:AlternateContent xmlns:mc="http://schemas.openxmlformats.org/markup-compatibility/2006" xmlns:p14="http://schemas.microsoft.com/office/powerpoint/2010/main">
    <mc:Choice Requires="p14">
      <p:transition spd="slow" p14:dur="2000" advTm="13109"/>
    </mc:Choice>
    <mc:Fallback xmlns="">
      <p:transition spd="slow" advTm="1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D960-5D74-2F52-6D0E-B0D9FC8F046E}"/>
              </a:ext>
            </a:extLst>
          </p:cNvPr>
          <p:cNvSpPr>
            <a:spLocks noGrp="1"/>
          </p:cNvSpPr>
          <p:nvPr>
            <p:ph type="title"/>
          </p:nvPr>
        </p:nvSpPr>
        <p:spPr>
          <a:xfrm>
            <a:off x="838200" y="365125"/>
            <a:ext cx="10515600" cy="1325563"/>
          </a:xfrm>
        </p:spPr>
        <p:txBody>
          <a:bodyPr anchor="ctr">
            <a:normAutofit/>
          </a:bodyPr>
          <a:lstStyle/>
          <a:p>
            <a:r>
              <a:rPr lang="en-US" b="1" kern="0">
                <a:effectLst/>
              </a:rPr>
              <a:t>Reflection &amp; Wrap-Up</a:t>
            </a:r>
            <a:br>
              <a:rPr lang="en-US" kern="100">
                <a:effectLst/>
              </a:rPr>
            </a:br>
            <a:endParaRPr lang="en-US" dirty="0"/>
          </a:p>
        </p:txBody>
      </p:sp>
      <p:sp>
        <p:nvSpPr>
          <p:cNvPr id="3" name="Content Placeholder 2">
            <a:extLst>
              <a:ext uri="{FF2B5EF4-FFF2-40B4-BE49-F238E27FC236}">
                <a16:creationId xmlns:a16="http://schemas.microsoft.com/office/drawing/2014/main" id="{C464EA1C-AD74-3569-638E-57F50BAF9363}"/>
              </a:ext>
            </a:extLst>
          </p:cNvPr>
          <p:cNvSpPr>
            <a:spLocks noGrp="1"/>
          </p:cNvSpPr>
          <p:nvPr>
            <p:ph sz="half" idx="1"/>
          </p:nvPr>
        </p:nvSpPr>
        <p:spPr>
          <a:xfrm>
            <a:off x="838200" y="1825625"/>
            <a:ext cx="5181600" cy="4351338"/>
          </a:xfrm>
        </p:spPr>
        <p:txBody>
          <a:bodyPr>
            <a:normAutofit/>
          </a:bodyPr>
          <a:lstStyle/>
          <a:p>
            <a:pPr marL="57150" indent="-285750">
              <a:spcAft>
                <a:spcPts val="800"/>
              </a:spcAft>
            </a:pPr>
            <a:r>
              <a:rPr lang="en-US" sz="1500" kern="0" dirty="0">
                <a:effectLst/>
              </a:rPr>
              <a:t>Check in with yourself throughout the day and week. </a:t>
            </a:r>
          </a:p>
          <a:p>
            <a:pPr marL="514350" lvl="1" indent="-285750">
              <a:spcAft>
                <a:spcPts val="800"/>
              </a:spcAft>
              <a:buFont typeface="Courier New" panose="02070309020205020404" pitchFamily="49" charset="0"/>
              <a:buChar char="o"/>
            </a:pPr>
            <a:r>
              <a:rPr lang="en-US" sz="1500" kern="0" dirty="0">
                <a:effectLst/>
              </a:rPr>
              <a:t>Are you focusing on the present moment? </a:t>
            </a:r>
          </a:p>
          <a:p>
            <a:pPr marL="514350" lvl="1" indent="-285750">
              <a:spcAft>
                <a:spcPts val="800"/>
              </a:spcAft>
              <a:buFont typeface="Courier New" panose="02070309020205020404" pitchFamily="49" charset="0"/>
              <a:buChar char="o"/>
            </a:pPr>
            <a:r>
              <a:rPr lang="en-US" sz="1500" kern="0" dirty="0">
                <a:effectLst/>
              </a:rPr>
              <a:t>Are tasks intentional and aligned?</a:t>
            </a:r>
            <a:endParaRPr lang="en-US" sz="1500" kern="100" dirty="0">
              <a:effectLst/>
            </a:endParaRPr>
          </a:p>
          <a:p>
            <a:pPr marL="57150" indent="-285750">
              <a:spcAft>
                <a:spcPts val="800"/>
              </a:spcAft>
            </a:pPr>
            <a:r>
              <a:rPr lang="en-US" sz="1500" kern="0" dirty="0">
                <a:effectLst/>
              </a:rPr>
              <a:t>At the end of your day, reflect mindfully on one task. </a:t>
            </a:r>
          </a:p>
          <a:p>
            <a:pPr marL="514350" lvl="1" indent="-285750">
              <a:spcAft>
                <a:spcPts val="800"/>
              </a:spcAft>
              <a:buFont typeface="Courier New" panose="02070309020205020404" pitchFamily="49" charset="0"/>
              <a:buChar char="o"/>
            </a:pPr>
            <a:r>
              <a:rPr lang="en-US" sz="1500" kern="0" dirty="0">
                <a:effectLst/>
              </a:rPr>
              <a:t>Was it easier to focus on it when you weren't distracted? How did it feel to give it your full attention?</a:t>
            </a:r>
            <a:br>
              <a:rPr lang="en-US" sz="1500" kern="0" dirty="0">
                <a:effectLst/>
              </a:rPr>
            </a:br>
            <a:endParaRPr lang="en-US" sz="1500" kern="0" dirty="0">
              <a:effectLst/>
            </a:endParaRPr>
          </a:p>
          <a:p>
            <a:pPr marL="228600" lvl="1" indent="0">
              <a:spcAft>
                <a:spcPts val="800"/>
              </a:spcAft>
              <a:buNone/>
            </a:pPr>
            <a:r>
              <a:rPr lang="en-US" sz="1500" kern="0" dirty="0">
                <a:effectLst/>
              </a:rPr>
              <a:t>Thank you for taking the time to join today’s session. We look forward to seeing you next month for our next session: </a:t>
            </a:r>
            <a:r>
              <a:rPr lang="en-US" sz="1500" b="1" kern="0" dirty="0">
                <a:effectLst/>
              </a:rPr>
              <a:t>The Power of Now: Living in the Present Moment.</a:t>
            </a:r>
            <a:r>
              <a:rPr lang="en-US" sz="1500" kern="0" dirty="0">
                <a:effectLst/>
              </a:rPr>
              <a:t> Make sure to wear comfortable shoes and bring an umbrella, as we plan to take next month’s session outdoors (Red Square)! </a:t>
            </a:r>
            <a:endParaRPr lang="en-US" sz="1500" kern="100" dirty="0">
              <a:effectLst/>
            </a:endParaRPr>
          </a:p>
        </p:txBody>
      </p:sp>
      <p:pic>
        <p:nvPicPr>
          <p:cNvPr id="9" name="Picture 8" descr="A close-up of a face&#10;&#10;AI-generated content may be incorrect.">
            <a:extLst>
              <a:ext uri="{FF2B5EF4-FFF2-40B4-BE49-F238E27FC236}">
                <a16:creationId xmlns:a16="http://schemas.microsoft.com/office/drawing/2014/main" id="{75B18BE8-0470-28CC-E2CD-6774A524D573}"/>
              </a:ext>
            </a:extLst>
          </p:cNvPr>
          <p:cNvPicPr>
            <a:picLocks noChangeAspect="1"/>
          </p:cNvPicPr>
          <p:nvPr/>
        </p:nvPicPr>
        <p:blipFill>
          <a:blip r:embed="rId3"/>
          <a:stretch>
            <a:fillRect/>
          </a:stretch>
        </p:blipFill>
        <p:spPr>
          <a:xfrm>
            <a:off x="6019800" y="1825625"/>
            <a:ext cx="5534797" cy="2305372"/>
          </a:xfrm>
          <a:prstGeom prst="rect">
            <a:avLst/>
          </a:prstGeom>
        </p:spPr>
      </p:pic>
    </p:spTree>
    <p:extLst>
      <p:ext uri="{BB962C8B-B14F-4D97-AF65-F5344CB8AC3E}">
        <p14:creationId xmlns:p14="http://schemas.microsoft.com/office/powerpoint/2010/main" val="18442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52C5-ACD5-1B93-D8B3-63C8E7579C0D}"/>
              </a:ext>
            </a:extLst>
          </p:cNvPr>
          <p:cNvSpPr>
            <a:spLocks noGrp="1"/>
          </p:cNvSpPr>
          <p:nvPr>
            <p:ph type="title"/>
          </p:nvPr>
        </p:nvSpPr>
        <p:spPr>
          <a:xfrm>
            <a:off x="838200" y="365125"/>
            <a:ext cx="10515600" cy="1325563"/>
          </a:xfrm>
        </p:spPr>
        <p:txBody>
          <a:bodyPr anchor="ctr">
            <a:normAutofit/>
          </a:bodyPr>
          <a:lstStyle/>
          <a:p>
            <a:r>
              <a:rPr lang="en-US" sz="4100" kern="0">
                <a:effectLst/>
              </a:rPr>
              <a:t>Thank you for taking this time for yourself today!</a:t>
            </a:r>
            <a:br>
              <a:rPr lang="en-US" sz="4100"/>
            </a:br>
            <a:endParaRPr lang="en-US" sz="4100"/>
          </a:p>
        </p:txBody>
      </p:sp>
      <p:sp>
        <p:nvSpPr>
          <p:cNvPr id="3" name="Content Placeholder 2">
            <a:extLst>
              <a:ext uri="{FF2B5EF4-FFF2-40B4-BE49-F238E27FC236}">
                <a16:creationId xmlns:a16="http://schemas.microsoft.com/office/drawing/2014/main" id="{CB8E15B3-5D41-10E0-EB2E-B9854F8A0F6D}"/>
              </a:ext>
            </a:extLst>
          </p:cNvPr>
          <p:cNvSpPr>
            <a:spLocks noGrp="1"/>
          </p:cNvSpPr>
          <p:nvPr>
            <p:ph sz="half" idx="1"/>
          </p:nvPr>
        </p:nvSpPr>
        <p:spPr>
          <a:xfrm>
            <a:off x="474998" y="1433740"/>
            <a:ext cx="7567558" cy="4351338"/>
          </a:xfrm>
        </p:spPr>
        <p:txBody>
          <a:bodyPr>
            <a:normAutofit/>
          </a:bodyPr>
          <a:lstStyle/>
          <a:p>
            <a:pPr marL="0" indent="0">
              <a:buNone/>
            </a:pPr>
            <a:r>
              <a:rPr lang="en-US" kern="100" dirty="0">
                <a:effectLst/>
              </a:rPr>
              <a:t>Please take a moment to complete the online survey to share your feedback or any interests for future topics. </a:t>
            </a:r>
          </a:p>
          <a:p>
            <a:pPr marL="0" indent="0">
              <a:buNone/>
            </a:pPr>
            <a:endParaRPr lang="en-US" kern="100" dirty="0"/>
          </a:p>
          <a:p>
            <a:pPr marL="0" indent="0">
              <a:buNone/>
            </a:pPr>
            <a:r>
              <a:rPr lang="en-US" kern="100" dirty="0"/>
              <a:t>The survey is found within the “Launch and </a:t>
            </a:r>
            <a:r>
              <a:rPr lang="en-US" kern="100" dirty="0" err="1"/>
              <a:t>Schedule”section</a:t>
            </a:r>
            <a:r>
              <a:rPr lang="en-US" kern="100" dirty="0"/>
              <a:t> at this URL: </a:t>
            </a:r>
            <a:r>
              <a:rPr lang="en-US" kern="100" dirty="0">
                <a:hlinkClick r:id="rId3"/>
              </a:rPr>
              <a:t>https://hr.kzoo.edu/benefits/healthcare/wellness/mindful-mondays/</a:t>
            </a:r>
            <a:endParaRPr lang="en-US" kern="100" dirty="0"/>
          </a:p>
          <a:p>
            <a:pPr marL="0" indent="0">
              <a:buNone/>
            </a:pPr>
            <a:endParaRPr lang="en-US" dirty="0"/>
          </a:p>
        </p:txBody>
      </p:sp>
      <p:pic>
        <p:nvPicPr>
          <p:cNvPr id="5" name="Picture 4" descr="A qr code on a white square&#10;&#10;AI-generated content may be incorrect.">
            <a:extLst>
              <a:ext uri="{FF2B5EF4-FFF2-40B4-BE49-F238E27FC236}">
                <a16:creationId xmlns:a16="http://schemas.microsoft.com/office/drawing/2014/main" id="{F9AF5DEF-9ABE-6428-EE6C-530F09B95393}"/>
              </a:ext>
            </a:extLst>
          </p:cNvPr>
          <p:cNvPicPr>
            <a:picLocks noChangeAspect="1"/>
          </p:cNvPicPr>
          <p:nvPr/>
        </p:nvPicPr>
        <p:blipFill>
          <a:blip r:embed="rId4"/>
          <a:stretch>
            <a:fillRect/>
          </a:stretch>
        </p:blipFill>
        <p:spPr>
          <a:xfrm>
            <a:off x="8042556" y="1433740"/>
            <a:ext cx="3774785" cy="4351338"/>
          </a:xfrm>
          <a:prstGeom prst="rect">
            <a:avLst/>
          </a:prstGeom>
          <a:noFill/>
        </p:spPr>
      </p:pic>
    </p:spTree>
    <p:extLst>
      <p:ext uri="{BB962C8B-B14F-4D97-AF65-F5344CB8AC3E}">
        <p14:creationId xmlns:p14="http://schemas.microsoft.com/office/powerpoint/2010/main" val="360159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0B47-B661-09E2-DA17-DF6556433509}"/>
              </a:ext>
            </a:extLst>
          </p:cNvPr>
          <p:cNvSpPr>
            <a:spLocks noGrp="1"/>
          </p:cNvSpPr>
          <p:nvPr>
            <p:ph type="title"/>
          </p:nvPr>
        </p:nvSpPr>
        <p:spPr>
          <a:xfrm>
            <a:off x="838200" y="365126"/>
            <a:ext cx="10515600" cy="749572"/>
          </a:xfrm>
        </p:spPr>
        <p:txBody>
          <a:bodyPr/>
          <a:lstStyle/>
          <a:p>
            <a:r>
              <a:rPr lang="en-US" sz="1800" b="1" kern="0" dirty="0">
                <a:effectLst/>
                <a:latin typeface="Times New Roman" panose="02020603050405020304" pitchFamily="18" charset="0"/>
                <a:ea typeface="Times New Roman" panose="02020603050405020304" pitchFamily="18" charset="0"/>
              </a:rPr>
              <a:t>Overview</a:t>
            </a:r>
            <a:r>
              <a:rPr lang="en-US" sz="1800" kern="0" dirty="0">
                <a:effectLst/>
                <a:latin typeface="Times New Roman" panose="02020603050405020304" pitchFamily="18" charset="0"/>
                <a:ea typeface="Times New Roman" panose="02020603050405020304" pitchFamily="18" charset="0"/>
              </a:rPr>
              <a:t>: How Mindfulness Can Help You Manage Time More Effectively </a:t>
            </a:r>
            <a:endParaRPr lang="en-US" dirty="0"/>
          </a:p>
        </p:txBody>
      </p:sp>
      <p:sp>
        <p:nvSpPr>
          <p:cNvPr id="3" name="Content Placeholder 2">
            <a:extLst>
              <a:ext uri="{FF2B5EF4-FFF2-40B4-BE49-F238E27FC236}">
                <a16:creationId xmlns:a16="http://schemas.microsoft.com/office/drawing/2014/main" id="{0F2FD533-EBCC-0FAE-A3D8-62A73B1C8DCA}"/>
              </a:ext>
            </a:extLst>
          </p:cNvPr>
          <p:cNvSpPr>
            <a:spLocks noGrp="1"/>
          </p:cNvSpPr>
          <p:nvPr>
            <p:ph idx="1"/>
          </p:nvPr>
        </p:nvSpPr>
        <p:spPr>
          <a:xfrm>
            <a:off x="838200" y="1114698"/>
            <a:ext cx="10515600" cy="5062265"/>
          </a:xfrm>
        </p:spPr>
        <p:txBody>
          <a:bodyPr/>
          <a:lstStyle/>
          <a:p>
            <a:pPr marL="0" marR="0">
              <a:lnSpc>
                <a:spcPct val="115000"/>
              </a:lnSpc>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How </a:t>
            </a: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we use our 24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hours can drastically impact our productivity and well-being. This session is all about using mindfulness to</a:t>
            </a:r>
          </a:p>
          <a:p>
            <a:pPr marL="57150" indent="-285750">
              <a:lnSpc>
                <a:spcPct val="115000"/>
              </a:lnSpc>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Manage time more effectively </a:t>
            </a:r>
          </a:p>
          <a:p>
            <a:pPr marL="57150" indent="-285750">
              <a:lnSpc>
                <a:spcPct val="115000"/>
              </a:lnSpc>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Prioritize what matters most</a:t>
            </a:r>
          </a:p>
          <a:p>
            <a:pPr marL="57150" indent="-285750">
              <a:lnSpc>
                <a:spcPct val="115000"/>
              </a:lnSpc>
              <a:spcAft>
                <a:spcPts val="800"/>
              </a:spcAft>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C</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reate a schedule that supports well-being.</a:t>
            </a:r>
            <a:endParaRPr lang="en-US" sz="1800" kern="100" dirty="0">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Mindfulness</a:t>
            </a:r>
          </a:p>
          <a:p>
            <a:pPr marL="57150" indent="-285750">
              <a:lnSpc>
                <a:spcPct val="115000"/>
              </a:lnSpc>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Not just slowing down but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focusing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57150" indent="-285750">
              <a:lnSpc>
                <a:spcPct val="115000"/>
              </a:lnSpc>
              <a:spcAft>
                <a:spcPts val="800"/>
              </a:spcAft>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anage time without feeling overwhelmed. </a:t>
            </a:r>
          </a:p>
          <a:p>
            <a:pPr marL="57150" indent="-285750">
              <a:lnSpc>
                <a:spcPct val="115000"/>
              </a:lnSpc>
              <a:spcAft>
                <a:spcPts val="800"/>
              </a:spcAft>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ake more conscious choices, reduce distractions, and approach tasks with clarity and intention.</a:t>
            </a:r>
            <a:endParaRPr lang="en-US" dirty="0"/>
          </a:p>
        </p:txBody>
      </p:sp>
      <p:pic>
        <p:nvPicPr>
          <p:cNvPr id="6" name="Picture 5" descr="A black circle with colorful text&#10;&#10;AI-generated content may be incorrect.">
            <a:extLst>
              <a:ext uri="{FF2B5EF4-FFF2-40B4-BE49-F238E27FC236}">
                <a16:creationId xmlns:a16="http://schemas.microsoft.com/office/drawing/2014/main" id="{F79DA767-D8A1-CC0A-FED0-71EEBD3A5743}"/>
              </a:ext>
            </a:extLst>
          </p:cNvPr>
          <p:cNvPicPr>
            <a:picLocks noChangeAspect="1"/>
          </p:cNvPicPr>
          <p:nvPr/>
        </p:nvPicPr>
        <p:blipFill>
          <a:blip r:embed="rId4"/>
          <a:stretch>
            <a:fillRect/>
          </a:stretch>
        </p:blipFill>
        <p:spPr>
          <a:xfrm>
            <a:off x="6244808" y="1489166"/>
            <a:ext cx="4381185" cy="3753394"/>
          </a:xfrm>
          <a:prstGeom prst="rect">
            <a:avLst/>
          </a:prstGeom>
        </p:spPr>
      </p:pic>
    </p:spTree>
    <p:custDataLst>
      <p:tags r:id="rId1"/>
    </p:custDataLst>
    <p:extLst>
      <p:ext uri="{BB962C8B-B14F-4D97-AF65-F5344CB8AC3E}">
        <p14:creationId xmlns:p14="http://schemas.microsoft.com/office/powerpoint/2010/main" val="2382737682"/>
      </p:ext>
    </p:extLst>
  </p:cSld>
  <p:clrMapOvr>
    <a:masterClrMapping/>
  </p:clrMapOvr>
  <mc:AlternateContent xmlns:mc="http://schemas.openxmlformats.org/markup-compatibility/2006" xmlns:p14="http://schemas.microsoft.com/office/powerpoint/2010/main">
    <mc:Choice Requires="p14">
      <p:transition spd="slow" p14:dur="2000" advTm="68507"/>
    </mc:Choice>
    <mc:Fallback xmlns="">
      <p:transition spd="slow" advTm="68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6664-1C62-DAEE-9BE5-4F0DEB5CEEF3}"/>
              </a:ext>
            </a:extLst>
          </p:cNvPr>
          <p:cNvSpPr>
            <a:spLocks noGrp="1"/>
          </p:cNvSpPr>
          <p:nvPr>
            <p:ph type="title"/>
          </p:nvPr>
        </p:nvSpPr>
        <p:spPr/>
        <p:txBody>
          <a:bodyPr/>
          <a:lstStyle/>
          <a:p>
            <a:r>
              <a:rPr lang="en-US" sz="4400" b="1" kern="0" dirty="0">
                <a:effectLst/>
                <a:latin typeface="Times New Roman" panose="02020603050405020304" pitchFamily="18" charset="0"/>
                <a:ea typeface="Times New Roman" panose="02020603050405020304" pitchFamily="18" charset="0"/>
                <a:cs typeface="Times New Roman" panose="02020603050405020304" pitchFamily="18" charset="0"/>
              </a:rPr>
              <a:t>Key Takeaways for Today:</a:t>
            </a:r>
            <a:br>
              <a:rPr lang="en-US"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14C0C92-D76A-2F3B-B357-25852FE059AF}"/>
              </a:ext>
            </a:extLst>
          </p:cNvPr>
          <p:cNvSpPr>
            <a:spLocks noGrp="1"/>
          </p:cNvSpPr>
          <p:nvPr>
            <p:ph idx="1"/>
          </p:nvPr>
        </p:nvSpPr>
        <p:spPr>
          <a:xfrm>
            <a:off x="838200" y="1628503"/>
            <a:ext cx="10515600" cy="3814354"/>
          </a:xfrm>
        </p:spPr>
        <p:txBody>
          <a:bodyPr/>
          <a:lstStyle/>
          <a:p>
            <a:pPr>
              <a:lnSpc>
                <a:spcPct val="115000"/>
              </a:lnSpc>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How mindfulness helps with focus, reducing procrastination, and staying in the moment</a:t>
            </a:r>
          </a:p>
          <a:p>
            <a:pPr>
              <a:lnSpc>
                <a:spcPct val="115000"/>
              </a:lnSpc>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 importance of task prioritization and breaking down complex projects</a:t>
            </a:r>
          </a:p>
          <a:p>
            <a:pPr>
              <a:lnSpc>
                <a:spcPct val="115000"/>
              </a:lnSpc>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Creating a mindful schedule that balances work and self-care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descr="A stack of white rocks with text on them&#10;&#10;AI-generated content may be incorrect.">
            <a:extLst>
              <a:ext uri="{FF2B5EF4-FFF2-40B4-BE49-F238E27FC236}">
                <a16:creationId xmlns:a16="http://schemas.microsoft.com/office/drawing/2014/main" id="{1A27412D-CE54-37EC-31C8-015DF0CD1471}"/>
              </a:ext>
            </a:extLst>
          </p:cNvPr>
          <p:cNvPicPr>
            <a:picLocks noChangeAspect="1"/>
          </p:cNvPicPr>
          <p:nvPr/>
        </p:nvPicPr>
        <p:blipFill>
          <a:blip r:embed="rId4"/>
          <a:stretch>
            <a:fillRect/>
          </a:stretch>
        </p:blipFill>
        <p:spPr>
          <a:xfrm>
            <a:off x="7015291" y="2590704"/>
            <a:ext cx="2180960" cy="3130185"/>
          </a:xfrm>
          <a:prstGeom prst="rect">
            <a:avLst/>
          </a:prstGeom>
        </p:spPr>
      </p:pic>
    </p:spTree>
    <p:custDataLst>
      <p:tags r:id="rId1"/>
    </p:custDataLst>
    <p:extLst>
      <p:ext uri="{BB962C8B-B14F-4D97-AF65-F5344CB8AC3E}">
        <p14:creationId xmlns:p14="http://schemas.microsoft.com/office/powerpoint/2010/main" val="917677936"/>
      </p:ext>
    </p:extLst>
  </p:cSld>
  <p:clrMapOvr>
    <a:masterClrMapping/>
  </p:clrMapOvr>
  <mc:AlternateContent xmlns:mc="http://schemas.openxmlformats.org/markup-compatibility/2006" xmlns:p14="http://schemas.microsoft.com/office/powerpoint/2010/main">
    <mc:Choice Requires="p14">
      <p:transition spd="slow" p14:dur="2000" advTm="51924"/>
    </mc:Choice>
    <mc:Fallback xmlns="">
      <p:transition spd="slow" advTm="519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F6D07-0761-29C3-ECF1-DBCEC03E5164}"/>
              </a:ext>
            </a:extLst>
          </p:cNvPr>
          <p:cNvSpPr>
            <a:spLocks noGrp="1"/>
          </p:cNvSpPr>
          <p:nvPr>
            <p:ph type="title"/>
          </p:nvPr>
        </p:nvSpPr>
        <p:spPr/>
        <p:txBody>
          <a:bodyPr/>
          <a:lstStyle/>
          <a:p>
            <a:r>
              <a:rPr lang="en-US" b="1" dirty="0"/>
              <a:t>Mindfulness &amp; Executive Functioning</a:t>
            </a:r>
            <a:br>
              <a:rPr lang="en-US" b="1" dirty="0"/>
            </a:br>
            <a:endParaRPr lang="en-US" dirty="0"/>
          </a:p>
        </p:txBody>
      </p:sp>
      <p:sp>
        <p:nvSpPr>
          <p:cNvPr id="3" name="Content Placeholder 2">
            <a:extLst>
              <a:ext uri="{FF2B5EF4-FFF2-40B4-BE49-F238E27FC236}">
                <a16:creationId xmlns:a16="http://schemas.microsoft.com/office/drawing/2014/main" id="{743CBEF7-D16F-EAD0-47A2-43E58A37C631}"/>
              </a:ext>
            </a:extLst>
          </p:cNvPr>
          <p:cNvSpPr>
            <a:spLocks noGrp="1"/>
          </p:cNvSpPr>
          <p:nvPr>
            <p:ph idx="1"/>
          </p:nvPr>
        </p:nvSpPr>
        <p:spPr>
          <a:xfrm>
            <a:off x="838200" y="1332411"/>
            <a:ext cx="10515600" cy="4844552"/>
          </a:xfrm>
        </p:spPr>
        <p:txBody>
          <a:bodyPr>
            <a:normAutofit/>
          </a:bodyPr>
          <a:lstStyle/>
          <a:p>
            <a:pPr>
              <a:buNone/>
            </a:pPr>
            <a:r>
              <a:rPr lang="en-US" sz="1600" b="1" dirty="0">
                <a:latin typeface="Times New Roman" panose="02020603050405020304" pitchFamily="18" charset="0"/>
                <a:cs typeface="Times New Roman" panose="02020603050405020304" pitchFamily="18" charset="0"/>
              </a:rPr>
              <a:t>How Mindfulness Strengthens Your Mental Time Management Tools</a:t>
            </a:r>
            <a:endParaRPr lang="en-US" sz="1600" dirty="0">
              <a:latin typeface="Times New Roman" panose="02020603050405020304" pitchFamily="18" charset="0"/>
              <a:cs typeface="Times New Roman" panose="02020603050405020304" pitchFamily="18" charset="0"/>
            </a:endParaRPr>
          </a:p>
          <a:p>
            <a:pPr>
              <a:buNone/>
            </a:pPr>
            <a:r>
              <a:rPr lang="en-US" sz="1600" dirty="0">
                <a:latin typeface="Times New Roman" panose="02020603050405020304" pitchFamily="18" charset="0"/>
                <a:cs typeface="Times New Roman" panose="02020603050405020304" pitchFamily="18" charset="0"/>
              </a:rPr>
              <a:t>	Executive functioning refers to the brain’s ability to plan, focus, remember instructions, and manage multiple tasks successfully. When executive function is taxed—by stress, distraction, or overload—time management suffers.</a:t>
            </a:r>
          </a:p>
          <a:p>
            <a:pPr>
              <a:buNone/>
            </a:pPr>
            <a:endParaRPr lang="en-US" sz="1600" dirty="0">
              <a:latin typeface="Times New Roman" panose="02020603050405020304" pitchFamily="18" charset="0"/>
              <a:cs typeface="Times New Roman" panose="02020603050405020304" pitchFamily="18" charset="0"/>
            </a:endParaRPr>
          </a:p>
          <a:p>
            <a:pPr>
              <a:buNone/>
            </a:pPr>
            <a:r>
              <a:rPr lang="en-US" sz="1600" dirty="0">
                <a:latin typeface="Times New Roman" panose="02020603050405020304" pitchFamily="18" charset="0"/>
                <a:cs typeface="Times New Roman" panose="02020603050405020304" pitchFamily="18" charset="0"/>
              </a:rPr>
              <a:t>Mindfulness helps by:</a:t>
            </a:r>
          </a:p>
          <a:p>
            <a:pPr>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Improving Focus &amp; Attention Control</a:t>
            </a:r>
          </a:p>
          <a:p>
            <a:pPr>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Strengthening Working Memory</a:t>
            </a:r>
          </a:p>
          <a:p>
            <a:pPr>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Supporting Emotional Regulation</a:t>
            </a:r>
          </a:p>
          <a:p>
            <a:pPr>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Boosting Task Initiation &amp; Follow-Through</a:t>
            </a: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Mindful time management: a </a:t>
            </a:r>
            <a:r>
              <a:rPr lang="en-US" sz="1600" i="1" dirty="0">
                <a:latin typeface="Times New Roman" panose="02020603050405020304" pitchFamily="18" charset="0"/>
                <a:cs typeface="Times New Roman" panose="02020603050405020304" pitchFamily="18" charset="0"/>
              </a:rPr>
              <a:t>neuroscience-backed</a:t>
            </a:r>
            <a:r>
              <a:rPr lang="en-US" sz="1600" dirty="0">
                <a:latin typeface="Times New Roman" panose="02020603050405020304" pitchFamily="18" charset="0"/>
                <a:cs typeface="Times New Roman" panose="02020603050405020304" pitchFamily="18" charset="0"/>
              </a:rPr>
              <a:t> way to support the very systems that help you thrive at work and in life.</a:t>
            </a:r>
          </a:p>
        </p:txBody>
      </p:sp>
      <p:pic>
        <p:nvPicPr>
          <p:cNvPr id="5" name="Picture 4" descr="A sign with a lake and mountains in the background&#10;&#10;AI-generated content may be incorrect.">
            <a:extLst>
              <a:ext uri="{FF2B5EF4-FFF2-40B4-BE49-F238E27FC236}">
                <a16:creationId xmlns:a16="http://schemas.microsoft.com/office/drawing/2014/main" id="{E0ABC2BE-5F26-2D36-2D13-2A947D768DE1}"/>
              </a:ext>
            </a:extLst>
          </p:cNvPr>
          <p:cNvPicPr>
            <a:picLocks noChangeAspect="1"/>
          </p:cNvPicPr>
          <p:nvPr/>
        </p:nvPicPr>
        <p:blipFill>
          <a:blip r:embed="rId4"/>
          <a:stretch>
            <a:fillRect/>
          </a:stretch>
        </p:blipFill>
        <p:spPr>
          <a:xfrm>
            <a:off x="5277395" y="2245879"/>
            <a:ext cx="2959921" cy="2366241"/>
          </a:xfrm>
          <a:prstGeom prst="rect">
            <a:avLst/>
          </a:prstGeom>
        </p:spPr>
      </p:pic>
    </p:spTree>
    <p:custDataLst>
      <p:tags r:id="rId1"/>
    </p:custDataLst>
    <p:extLst>
      <p:ext uri="{BB962C8B-B14F-4D97-AF65-F5344CB8AC3E}">
        <p14:creationId xmlns:p14="http://schemas.microsoft.com/office/powerpoint/2010/main" val="4193603003"/>
      </p:ext>
    </p:extLst>
  </p:cSld>
  <p:clrMapOvr>
    <a:masterClrMapping/>
  </p:clrMapOvr>
  <mc:AlternateContent xmlns:mc="http://schemas.openxmlformats.org/markup-compatibility/2006" xmlns:p14="http://schemas.microsoft.com/office/powerpoint/2010/main">
    <mc:Choice Requires="p14">
      <p:transition spd="slow" p14:dur="2000" advTm="142752"/>
    </mc:Choice>
    <mc:Fallback xmlns="">
      <p:transition spd="slow" advTm="1427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8084-9FB6-5B34-2C67-0C55AB00181C}"/>
              </a:ext>
            </a:extLst>
          </p:cNvPr>
          <p:cNvSpPr>
            <a:spLocks noGrp="1"/>
          </p:cNvSpPr>
          <p:nvPr>
            <p:ph type="title"/>
          </p:nvPr>
        </p:nvSpPr>
        <p:spPr>
          <a:xfrm>
            <a:off x="838200" y="365126"/>
            <a:ext cx="10515600" cy="608910"/>
          </a:xfrm>
        </p:spPr>
        <p:txBody>
          <a:bodyPr anchor="ctr">
            <a:normAutofit fontScale="90000"/>
          </a:bodyPr>
          <a:lstStyle/>
          <a:p>
            <a:r>
              <a:rPr lang="en-US" b="1" kern="0" dirty="0">
                <a:effectLst/>
              </a:rPr>
              <a:t>Mindfulness &amp; Task Prioritization</a:t>
            </a:r>
            <a:endParaRPr lang="en-US" dirty="0"/>
          </a:p>
        </p:txBody>
      </p:sp>
      <p:sp>
        <p:nvSpPr>
          <p:cNvPr id="4" name="Content Placeholder 3">
            <a:extLst>
              <a:ext uri="{FF2B5EF4-FFF2-40B4-BE49-F238E27FC236}">
                <a16:creationId xmlns:a16="http://schemas.microsoft.com/office/drawing/2014/main" id="{3332B29A-35DC-CAFE-DD5E-C8C24F704309}"/>
              </a:ext>
            </a:extLst>
          </p:cNvPr>
          <p:cNvSpPr>
            <a:spLocks noGrp="1"/>
          </p:cNvSpPr>
          <p:nvPr>
            <p:ph idx="1"/>
          </p:nvPr>
        </p:nvSpPr>
        <p:spPr>
          <a:xfrm>
            <a:off x="838200" y="1351722"/>
            <a:ext cx="10515600" cy="4825241"/>
          </a:xfrm>
        </p:spPr>
        <p:txBody>
          <a:bodyPr>
            <a:normAutofit/>
          </a:bodyPr>
          <a:lstStyle/>
          <a:p>
            <a:pPr marL="0" indent="0">
              <a:buNone/>
            </a:pPr>
            <a:r>
              <a:rPr lang="en-US" sz="2000" dirty="0"/>
              <a:t>Mindfulness is a powerful tool that helps us pause and ask: </a:t>
            </a:r>
            <a:r>
              <a:rPr lang="en-US" sz="2000" b="1" i="1" u="sng" dirty="0"/>
              <a:t>What truly matters right now?</a:t>
            </a:r>
            <a:endParaRPr lang="en-US" sz="2000" dirty="0"/>
          </a:p>
          <a:p>
            <a:pPr marL="0" indent="0">
              <a:buNone/>
            </a:pPr>
            <a:r>
              <a:rPr lang="en-US" sz="2000" b="1" dirty="0"/>
              <a:t>Prioritization in Practice</a:t>
            </a:r>
            <a:endParaRPr lang="en-US" sz="2000" dirty="0"/>
          </a:p>
          <a:p>
            <a:r>
              <a:rPr lang="en-US" sz="2000" b="1" dirty="0"/>
              <a:t>Work Project vs. Emails - </a:t>
            </a:r>
            <a:r>
              <a:rPr lang="en-US" sz="2000" dirty="0"/>
              <a:t>Imagine you have a big project due tomorrow, and 20 emails are waiting for your attention. Which task should you handle first and why?</a:t>
            </a:r>
          </a:p>
          <a:p>
            <a:r>
              <a:rPr lang="en-US" sz="2000" b="1" dirty="0"/>
              <a:t>Personal Responsibilities vs. Work Deadlines - </a:t>
            </a:r>
            <a:r>
              <a:rPr lang="en-US" sz="2000" dirty="0"/>
              <a:t>Maybe you have a doctor’s appointment and a work deadline. Which task should you handle first and why? </a:t>
            </a:r>
          </a:p>
          <a:p>
            <a:pPr marL="0" indent="0">
              <a:buNone/>
            </a:pPr>
            <a:r>
              <a:rPr lang="en-US" sz="2000" dirty="0"/>
              <a:t>Mindfulness helps you stay grounded and focused on what needs your attention right now, instead of feeling stressed by everything at once.</a:t>
            </a:r>
          </a:p>
          <a:p>
            <a:pPr marL="0" indent="0">
              <a:buNone/>
            </a:pPr>
            <a:r>
              <a:rPr lang="en-US" sz="2000" b="1" dirty="0"/>
              <a:t>Optional Practice: Eisenhower Matrix</a:t>
            </a:r>
            <a:endParaRPr lang="en-US" sz="2000" dirty="0"/>
          </a:p>
          <a:p>
            <a:r>
              <a:rPr lang="en-US" sz="2000" dirty="0"/>
              <a:t>Use your to-do or task dump list to plot tasks on the Eisenhower Matrix.</a:t>
            </a:r>
          </a:p>
          <a:p>
            <a:r>
              <a:rPr lang="en-US" sz="2000" dirty="0"/>
              <a:t>Why? The matrix provides a quick visual of the urgency and importance of tasks so you can quickly prioritize them.</a:t>
            </a:r>
          </a:p>
          <a:p>
            <a:endParaRPr lang="en-US" sz="1200" dirty="0"/>
          </a:p>
          <a:p>
            <a:pPr marL="0" indent="0">
              <a:buNone/>
            </a:pPr>
            <a:endParaRPr lang="en-US" sz="1800" dirty="0"/>
          </a:p>
          <a:p>
            <a:endParaRPr lang="en-US" sz="1800" dirty="0"/>
          </a:p>
        </p:txBody>
      </p:sp>
    </p:spTree>
    <p:custDataLst>
      <p:tags r:id="rId1"/>
    </p:custDataLst>
    <p:extLst>
      <p:ext uri="{BB962C8B-B14F-4D97-AF65-F5344CB8AC3E}">
        <p14:creationId xmlns:p14="http://schemas.microsoft.com/office/powerpoint/2010/main" val="1336089905"/>
      </p:ext>
    </p:extLst>
  </p:cSld>
  <p:clrMapOvr>
    <a:masterClrMapping/>
  </p:clrMapOvr>
  <mc:AlternateContent xmlns:mc="http://schemas.openxmlformats.org/markup-compatibility/2006" xmlns:p14="http://schemas.microsoft.com/office/powerpoint/2010/main">
    <mc:Choice Requires="p14">
      <p:transition spd="slow" p14:dur="2000" advTm="216512"/>
    </mc:Choice>
    <mc:Fallback xmlns="">
      <p:transition spd="slow" advTm="2165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 calcmode="lin" valueType="num">
                                      <p:cBhvr additive="base">
                                        <p:cTn id="4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 calcmode="lin" valueType="num">
                                      <p:cBhvr additive="base">
                                        <p:cTn id="4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additive="base">
                                        <p:cTn id="4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2BA3-ACE7-4200-B56D-8259B91FA6F5}"/>
              </a:ext>
            </a:extLst>
          </p:cNvPr>
          <p:cNvSpPr>
            <a:spLocks noGrp="1"/>
          </p:cNvSpPr>
          <p:nvPr>
            <p:ph type="title"/>
          </p:nvPr>
        </p:nvSpPr>
        <p:spPr>
          <a:xfrm>
            <a:off x="838200" y="365125"/>
            <a:ext cx="9594669" cy="549275"/>
          </a:xfrm>
        </p:spPr>
        <p:txBody>
          <a:bodyPr>
            <a:normAutofit fontScale="90000"/>
          </a:bodyPr>
          <a:lstStyle/>
          <a:p>
            <a:r>
              <a:rPr lang="en-US" dirty="0"/>
              <a:t>What is Eisenhower Matrix?</a:t>
            </a:r>
          </a:p>
        </p:txBody>
      </p:sp>
      <p:graphicFrame>
        <p:nvGraphicFramePr>
          <p:cNvPr id="6" name="Content Placeholder 5">
            <a:extLst>
              <a:ext uri="{FF2B5EF4-FFF2-40B4-BE49-F238E27FC236}">
                <a16:creationId xmlns:a16="http://schemas.microsoft.com/office/drawing/2014/main" id="{BD39C870-F50B-8DEE-9D31-A1063514B045}"/>
              </a:ext>
            </a:extLst>
          </p:cNvPr>
          <p:cNvGraphicFramePr>
            <a:graphicFrameLocks noGrp="1"/>
          </p:cNvGraphicFramePr>
          <p:nvPr>
            <p:ph idx="1"/>
            <p:extLst>
              <p:ext uri="{D42A27DB-BD31-4B8C-83A1-F6EECF244321}">
                <p14:modId xmlns:p14="http://schemas.microsoft.com/office/powerpoint/2010/main" val="3456012069"/>
              </p:ext>
            </p:extLst>
          </p:nvPr>
        </p:nvGraphicFramePr>
        <p:xfrm>
          <a:off x="740230" y="1018903"/>
          <a:ext cx="10441575" cy="4595948"/>
        </p:xfrm>
        <a:graphic>
          <a:graphicData uri="http://schemas.openxmlformats.org/drawingml/2006/table">
            <a:tbl>
              <a:tblPr firstRow="1" bandRow="1">
                <a:tableStyleId>{00A15C55-8517-42AA-B614-E9B94910E393}</a:tableStyleId>
              </a:tblPr>
              <a:tblGrid>
                <a:gridCol w="1429607">
                  <a:extLst>
                    <a:ext uri="{9D8B030D-6E8A-4147-A177-3AD203B41FA5}">
                      <a16:colId xmlns:a16="http://schemas.microsoft.com/office/drawing/2014/main" val="1645632836"/>
                    </a:ext>
                  </a:extLst>
                </a:gridCol>
                <a:gridCol w="4487887">
                  <a:extLst>
                    <a:ext uri="{9D8B030D-6E8A-4147-A177-3AD203B41FA5}">
                      <a16:colId xmlns:a16="http://schemas.microsoft.com/office/drawing/2014/main" val="129294982"/>
                    </a:ext>
                  </a:extLst>
                </a:gridCol>
                <a:gridCol w="4524081">
                  <a:extLst>
                    <a:ext uri="{9D8B030D-6E8A-4147-A177-3AD203B41FA5}">
                      <a16:colId xmlns:a16="http://schemas.microsoft.com/office/drawing/2014/main" val="3941896155"/>
                    </a:ext>
                  </a:extLst>
                </a:gridCol>
              </a:tblGrid>
              <a:tr h="383177">
                <a:tc>
                  <a:txBody>
                    <a:bodyPr/>
                    <a:lstStyle/>
                    <a:p>
                      <a:pPr algn="ctr"/>
                      <a:endParaRPr lang="en-US" dirty="0"/>
                    </a:p>
                  </a:txBody>
                  <a:tcPr>
                    <a:solidFill>
                      <a:schemeClr val="accent2"/>
                    </a:solidFill>
                  </a:tcPr>
                </a:tc>
                <a:tc>
                  <a:txBody>
                    <a:bodyPr/>
                    <a:lstStyle/>
                    <a:p>
                      <a:pPr algn="ctr"/>
                      <a:r>
                        <a:rPr lang="en-US" dirty="0"/>
                        <a:t>Urgent</a:t>
                      </a:r>
                    </a:p>
                  </a:txBody>
                  <a:tcPr>
                    <a:solidFill>
                      <a:schemeClr val="accent2"/>
                    </a:solidFill>
                  </a:tcPr>
                </a:tc>
                <a:tc>
                  <a:txBody>
                    <a:bodyPr/>
                    <a:lstStyle/>
                    <a:p>
                      <a:pPr algn="ctr"/>
                      <a:r>
                        <a:rPr lang="en-US" dirty="0"/>
                        <a:t>Not Urgent</a:t>
                      </a:r>
                    </a:p>
                  </a:txBody>
                  <a:tcPr>
                    <a:solidFill>
                      <a:schemeClr val="accent2"/>
                    </a:solidFill>
                  </a:tcPr>
                </a:tc>
                <a:extLst>
                  <a:ext uri="{0D108BD9-81ED-4DB2-BD59-A6C34878D82A}">
                    <a16:rowId xmlns:a16="http://schemas.microsoft.com/office/drawing/2014/main" val="2451850672"/>
                  </a:ext>
                </a:extLst>
              </a:tr>
              <a:tr h="2063931">
                <a:tc>
                  <a:txBody>
                    <a:bodyPr/>
                    <a:lstStyle/>
                    <a:p>
                      <a:r>
                        <a:rPr lang="en-US" sz="1350" b="1" dirty="0"/>
                        <a:t>Important</a:t>
                      </a:r>
                    </a:p>
                  </a:txBody>
                  <a:tcPr/>
                </a:tc>
                <a:tc>
                  <a:txBody>
                    <a:bodyPr/>
                    <a:lstStyle/>
                    <a:p>
                      <a:r>
                        <a:rPr lang="en-US" sz="1350" b="1" dirty="0"/>
                        <a:t>Definition:</a:t>
                      </a:r>
                      <a:r>
                        <a:rPr lang="en-US" sz="1350" dirty="0"/>
                        <a:t> Tasks that are both time-sensitive and aligned with core goals (personal, departmental, or organizational).</a:t>
                      </a:r>
                      <a:br>
                        <a:rPr lang="en-US" sz="1350" dirty="0"/>
                      </a:br>
                      <a:r>
                        <a:rPr lang="en-US" sz="1350" b="1" dirty="0"/>
                        <a:t>Examples:</a:t>
                      </a:r>
                      <a:endParaRPr lang="en-US" sz="1350" dirty="0"/>
                    </a:p>
                    <a:p>
                      <a:pPr marL="285750" indent="-285750">
                        <a:buFont typeface="Arial" panose="020B0604020202020204" pitchFamily="34" charset="0"/>
                        <a:buChar char="•"/>
                      </a:pPr>
                      <a:r>
                        <a:rPr lang="en-US" sz="1350" dirty="0"/>
                        <a:t>A project deadline tied to strategic outcomes</a:t>
                      </a:r>
                    </a:p>
                    <a:p>
                      <a:pPr marL="285750" indent="-285750">
                        <a:buFont typeface="Arial" panose="020B0604020202020204" pitchFamily="34" charset="0"/>
                        <a:buChar char="•"/>
                      </a:pPr>
                      <a:r>
                        <a:rPr lang="en-US" sz="1350" dirty="0"/>
                        <a:t>Crisis response</a:t>
                      </a:r>
                    </a:p>
                    <a:p>
                      <a:pPr marL="285750" indent="-285750">
                        <a:buFont typeface="Arial" panose="020B0604020202020204" pitchFamily="34" charset="0"/>
                        <a:buChar char="•"/>
                      </a:pPr>
                      <a:r>
                        <a:rPr lang="en-US" sz="1350" dirty="0"/>
                        <a:t>Health appointments</a:t>
                      </a:r>
                    </a:p>
                    <a:p>
                      <a:pPr marL="0" indent="0">
                        <a:buFont typeface="Arial" panose="020B0604020202020204" pitchFamily="34" charset="0"/>
                        <a:buNone/>
                      </a:pPr>
                      <a:r>
                        <a:rPr lang="en-US" sz="1350" b="1" dirty="0"/>
                        <a:t>Why It Matters:</a:t>
                      </a:r>
                      <a:r>
                        <a:rPr lang="en-US" sz="1350" dirty="0"/>
                        <a:t> These need your immediate, focused attention and have direct consequences if delayed.</a:t>
                      </a:r>
                    </a:p>
                  </a:txBody>
                  <a:tcPr/>
                </a:tc>
                <a:tc>
                  <a:txBody>
                    <a:bodyPr/>
                    <a:lstStyle/>
                    <a:p>
                      <a:r>
                        <a:rPr lang="en-US" sz="1350" b="1" dirty="0"/>
                        <a:t>Definition:</a:t>
                      </a:r>
                      <a:r>
                        <a:rPr lang="en-US" sz="1350" dirty="0"/>
                        <a:t> High-value tasks that support long-term goals, development, or relationships but don’t come with immediate pressure.</a:t>
                      </a:r>
                      <a:br>
                        <a:rPr lang="en-US" sz="1350" dirty="0"/>
                      </a:br>
                      <a:r>
                        <a:rPr lang="en-US" sz="1350" b="1" dirty="0"/>
                        <a:t>Examples:</a:t>
                      </a:r>
                      <a:endParaRPr lang="en-US" sz="1350" dirty="0"/>
                    </a:p>
                    <a:p>
                      <a:pPr marL="285750" indent="-285750">
                        <a:buFont typeface="Arial" panose="020B0604020202020204" pitchFamily="34" charset="0"/>
                        <a:buChar char="•"/>
                      </a:pPr>
                      <a:r>
                        <a:rPr lang="en-US" sz="1350" dirty="0"/>
                        <a:t>Strategic planning</a:t>
                      </a:r>
                    </a:p>
                    <a:p>
                      <a:pPr marL="285750" indent="-285750">
                        <a:buFont typeface="Arial" panose="020B0604020202020204" pitchFamily="34" charset="0"/>
                        <a:buChar char="•"/>
                      </a:pPr>
                      <a:r>
                        <a:rPr lang="en-US" sz="1350" dirty="0"/>
                        <a:t>Relationship-building with key partners</a:t>
                      </a:r>
                    </a:p>
                    <a:p>
                      <a:pPr marL="285750" indent="-285750">
                        <a:buFont typeface="Arial" panose="020B0604020202020204" pitchFamily="34" charset="0"/>
                        <a:buChar char="•"/>
                      </a:pPr>
                      <a:r>
                        <a:rPr lang="en-US" sz="1350" dirty="0"/>
                        <a:t>Personal wellness routines</a:t>
                      </a:r>
                    </a:p>
                    <a:p>
                      <a:pPr marL="0" indent="0">
                        <a:buFont typeface="Arial" panose="020B0604020202020204" pitchFamily="34" charset="0"/>
                        <a:buNone/>
                      </a:pPr>
                      <a:r>
                        <a:rPr lang="en-US" sz="1350" b="1" dirty="0"/>
                        <a:t>Why It Matters:</a:t>
                      </a:r>
                      <a:r>
                        <a:rPr lang="en-US" sz="1350" dirty="0"/>
                        <a:t> This is the “growth zone.” Mindfully making space for these tasks prevents burnout and reactive living.</a:t>
                      </a:r>
                    </a:p>
                  </a:txBody>
                  <a:tcPr/>
                </a:tc>
                <a:extLst>
                  <a:ext uri="{0D108BD9-81ED-4DB2-BD59-A6C34878D82A}">
                    <a16:rowId xmlns:a16="http://schemas.microsoft.com/office/drawing/2014/main" val="1749102165"/>
                  </a:ext>
                </a:extLst>
              </a:tr>
              <a:tr h="384703">
                <a:tc>
                  <a:txBody>
                    <a:bodyPr/>
                    <a:lstStyle/>
                    <a:p>
                      <a:r>
                        <a:rPr lang="en-US" sz="1350" b="1" dirty="0"/>
                        <a:t>Not Important</a:t>
                      </a:r>
                    </a:p>
                  </a:txBody>
                  <a:tcPr/>
                </a:tc>
                <a:tc>
                  <a:txBody>
                    <a:bodyPr/>
                    <a:lstStyle/>
                    <a:p>
                      <a:r>
                        <a:rPr lang="en-US" sz="1350" b="1" dirty="0"/>
                        <a:t>Definition:</a:t>
                      </a:r>
                      <a:r>
                        <a:rPr lang="en-US" sz="1350" dirty="0"/>
                        <a:t> Tasks that feel pressing but aren’t aligned with your highest priorities. Often interruptions or tasks that can be delegated.</a:t>
                      </a:r>
                      <a:br>
                        <a:rPr lang="en-US" sz="1350" dirty="0"/>
                      </a:br>
                      <a:r>
                        <a:rPr lang="en-US" sz="1350" b="1" dirty="0"/>
                        <a:t>Examples:</a:t>
                      </a:r>
                      <a:endParaRPr lang="en-US" sz="1350" dirty="0"/>
                    </a:p>
                    <a:p>
                      <a:pPr marL="285750" indent="-285750">
                        <a:buFont typeface="Arial" panose="020B0604020202020204" pitchFamily="34" charset="0"/>
                        <a:buChar char="•"/>
                      </a:pPr>
                      <a:r>
                        <a:rPr lang="en-US" sz="1350" dirty="0"/>
                        <a:t>Most emails and some meetings</a:t>
                      </a:r>
                    </a:p>
                    <a:p>
                      <a:pPr marL="285750" indent="-285750">
                        <a:buFont typeface="Arial" panose="020B0604020202020204" pitchFamily="34" charset="0"/>
                        <a:buChar char="•"/>
                      </a:pPr>
                      <a:r>
                        <a:rPr lang="en-US" sz="1350" dirty="0"/>
                        <a:t>Others’ last-minute requests that aren't tied to your highest priorities</a:t>
                      </a:r>
                    </a:p>
                    <a:p>
                      <a:pPr marL="0" indent="0">
                        <a:buFont typeface="Arial" panose="020B0604020202020204" pitchFamily="34" charset="0"/>
                        <a:buNone/>
                      </a:pPr>
                      <a:r>
                        <a:rPr lang="en-US" sz="1350" b="1" dirty="0"/>
                        <a:t>Why It Matters:</a:t>
                      </a:r>
                      <a:r>
                        <a:rPr lang="en-US" sz="1350" dirty="0"/>
                        <a:t> These can drain your energy and focus. Evaluate what can be scheduled for later, delegated, or declined.</a:t>
                      </a:r>
                    </a:p>
                  </a:txBody>
                  <a:tcPr/>
                </a:tc>
                <a:tc>
                  <a:txBody>
                    <a:bodyPr/>
                    <a:lstStyle/>
                    <a:p>
                      <a:r>
                        <a:rPr lang="en-US" sz="1350" b="1" dirty="0"/>
                        <a:t>Definition:</a:t>
                      </a:r>
                      <a:r>
                        <a:rPr lang="en-US" sz="1350" dirty="0"/>
                        <a:t> Low-impact, non-essential activities that neither support your goals nor require immediate action.</a:t>
                      </a:r>
                      <a:br>
                        <a:rPr lang="en-US" sz="1350" dirty="0"/>
                      </a:br>
                      <a:r>
                        <a:rPr lang="en-US" sz="1350" b="1" dirty="0"/>
                        <a:t>Examples:</a:t>
                      </a:r>
                      <a:endParaRPr lang="en-US" sz="1350" dirty="0"/>
                    </a:p>
                    <a:p>
                      <a:pPr marL="285750" indent="-285750">
                        <a:buFont typeface="Arial" panose="020B0604020202020204" pitchFamily="34" charset="0"/>
                        <a:buChar char="•"/>
                      </a:pPr>
                      <a:r>
                        <a:rPr lang="en-US" sz="1350" dirty="0"/>
                        <a:t>Doomscrolling</a:t>
                      </a:r>
                    </a:p>
                    <a:p>
                      <a:pPr marL="285750" indent="-285750">
                        <a:buFont typeface="Arial" panose="020B0604020202020204" pitchFamily="34" charset="0"/>
                        <a:buChar char="•"/>
                      </a:pPr>
                      <a:r>
                        <a:rPr lang="en-US" sz="1350" dirty="0"/>
                        <a:t>Excessive task-switching</a:t>
                      </a:r>
                    </a:p>
                    <a:p>
                      <a:pPr marL="285750" indent="-285750">
                        <a:buFont typeface="Arial" panose="020B0604020202020204" pitchFamily="34" charset="0"/>
                        <a:buChar char="•"/>
                      </a:pPr>
                      <a:r>
                        <a:rPr lang="en-US" sz="1350" dirty="0"/>
                        <a:t>Unproductive multitasking</a:t>
                      </a:r>
                    </a:p>
                    <a:p>
                      <a:pPr marL="0" indent="0">
                        <a:buFont typeface="Arial" panose="020B0604020202020204" pitchFamily="34" charset="0"/>
                        <a:buNone/>
                      </a:pPr>
                      <a:r>
                        <a:rPr lang="en-US" sz="1350" b="1" dirty="0"/>
                        <a:t>Why It Matters:</a:t>
                      </a:r>
                      <a:r>
                        <a:rPr lang="en-US" sz="1350" dirty="0"/>
                        <a:t> These are great to eliminate or reserve as intentional breaks. Mindfulness helps you catch when you're drifting here unconsciously.</a:t>
                      </a:r>
                    </a:p>
                  </a:txBody>
                  <a:tcPr/>
                </a:tc>
                <a:extLst>
                  <a:ext uri="{0D108BD9-81ED-4DB2-BD59-A6C34878D82A}">
                    <a16:rowId xmlns:a16="http://schemas.microsoft.com/office/drawing/2014/main" val="3457927088"/>
                  </a:ext>
                </a:extLst>
              </a:tr>
            </a:tbl>
          </a:graphicData>
        </a:graphic>
      </p:graphicFrame>
    </p:spTree>
    <p:custDataLst>
      <p:tags r:id="rId1"/>
    </p:custDataLst>
    <p:extLst>
      <p:ext uri="{BB962C8B-B14F-4D97-AF65-F5344CB8AC3E}">
        <p14:creationId xmlns:p14="http://schemas.microsoft.com/office/powerpoint/2010/main" val="4049946062"/>
      </p:ext>
    </p:extLst>
  </p:cSld>
  <p:clrMapOvr>
    <a:masterClrMapping/>
  </p:clrMapOvr>
  <mc:AlternateContent xmlns:mc="http://schemas.openxmlformats.org/markup-compatibility/2006" xmlns:p14="http://schemas.microsoft.com/office/powerpoint/2010/main">
    <mc:Choice Requires="p14">
      <p:transition spd="slow" p14:dur="2000" advTm="225264"/>
    </mc:Choice>
    <mc:Fallback xmlns="">
      <p:transition spd="slow" advTm="225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275D-AE05-2266-D0F3-899D0D921419}"/>
              </a:ext>
            </a:extLst>
          </p:cNvPr>
          <p:cNvSpPr>
            <a:spLocks noGrp="1"/>
          </p:cNvSpPr>
          <p:nvPr>
            <p:ph type="title"/>
          </p:nvPr>
        </p:nvSpPr>
        <p:spPr>
          <a:xfrm>
            <a:off x="838200" y="365125"/>
            <a:ext cx="10515600" cy="1325563"/>
          </a:xfrm>
        </p:spPr>
        <p:txBody>
          <a:bodyPr anchor="ctr">
            <a:normAutofit/>
          </a:bodyPr>
          <a:lstStyle/>
          <a:p>
            <a:r>
              <a:rPr lang="en-US" b="1" kern="0">
                <a:effectLst/>
              </a:rPr>
              <a:t>Single-Tasking, Not Multi-Tasking</a:t>
            </a:r>
            <a:br>
              <a:rPr lang="en-US" kern="100">
                <a:effectLst/>
              </a:rPr>
            </a:br>
            <a:endParaRPr lang="en-US" dirty="0"/>
          </a:p>
        </p:txBody>
      </p:sp>
      <p:pic>
        <p:nvPicPr>
          <p:cNvPr id="7" name="Picture 6" descr="A row of white signs with black text on the wall&#10;&#10;AI-generated content may be incorrect.">
            <a:extLst>
              <a:ext uri="{FF2B5EF4-FFF2-40B4-BE49-F238E27FC236}">
                <a16:creationId xmlns:a16="http://schemas.microsoft.com/office/drawing/2014/main" id="{CE0427C1-97E3-3AAB-C4F2-7BE55BD9E2F0}"/>
              </a:ext>
            </a:extLst>
          </p:cNvPr>
          <p:cNvPicPr>
            <a:picLocks noChangeAspect="1"/>
          </p:cNvPicPr>
          <p:nvPr/>
        </p:nvPicPr>
        <p:blipFill>
          <a:blip r:embed="rId4"/>
          <a:stretch>
            <a:fillRect/>
          </a:stretch>
        </p:blipFill>
        <p:spPr>
          <a:xfrm>
            <a:off x="385354" y="2516543"/>
            <a:ext cx="5181600" cy="2969501"/>
          </a:xfrm>
          <a:prstGeom prst="rect">
            <a:avLst/>
          </a:prstGeom>
          <a:noFill/>
        </p:spPr>
      </p:pic>
      <p:sp>
        <p:nvSpPr>
          <p:cNvPr id="3" name="Content Placeholder 2">
            <a:extLst>
              <a:ext uri="{FF2B5EF4-FFF2-40B4-BE49-F238E27FC236}">
                <a16:creationId xmlns:a16="http://schemas.microsoft.com/office/drawing/2014/main" id="{B45720DB-2F58-6D72-87D2-CCFD65610C63}"/>
              </a:ext>
            </a:extLst>
          </p:cNvPr>
          <p:cNvSpPr>
            <a:spLocks noGrp="1"/>
          </p:cNvSpPr>
          <p:nvPr>
            <p:ph sz="half" idx="2"/>
          </p:nvPr>
        </p:nvSpPr>
        <p:spPr>
          <a:xfrm>
            <a:off x="5495109" y="1825625"/>
            <a:ext cx="5858691" cy="4351338"/>
          </a:xfrm>
        </p:spPr>
        <p:txBody>
          <a:bodyPr>
            <a:normAutofit/>
          </a:bodyPr>
          <a:lstStyle/>
          <a:p>
            <a:pPr marL="0" marR="0">
              <a:spcAft>
                <a:spcPts val="800"/>
              </a:spcAft>
              <a:buNone/>
            </a:pPr>
            <a:r>
              <a:rPr lang="en-US" sz="1100" kern="0" dirty="0">
                <a:effectLst/>
              </a:rPr>
              <a:t>Many of us are used to juggling several tasks at once, but mindfulness teaches us to focus on one thing at a time. </a:t>
            </a:r>
            <a:endParaRPr lang="en-US" sz="1100" kern="100" dirty="0">
              <a:effectLst/>
            </a:endParaRPr>
          </a:p>
          <a:p>
            <a:pPr marL="342900" marR="0" lvl="0" indent="-342900">
              <a:spcAft>
                <a:spcPts val="800"/>
              </a:spcAft>
              <a:buSzPts val="1000"/>
              <a:buFont typeface="Symbol" panose="05050102010706020507" pitchFamily="18" charset="2"/>
              <a:buChar char=""/>
              <a:tabLst>
                <a:tab pos="457200" algn="l"/>
              </a:tabLst>
            </a:pPr>
            <a:r>
              <a:rPr lang="en-US" sz="1100" b="1" kern="0" dirty="0">
                <a:effectLst/>
              </a:rPr>
              <a:t>Emails During a Meeting</a:t>
            </a:r>
            <a:br>
              <a:rPr lang="en-US" sz="1100" kern="0" dirty="0">
                <a:effectLst/>
              </a:rPr>
            </a:br>
            <a:r>
              <a:rPr lang="en-US" sz="1100" kern="0" dirty="0">
                <a:effectLst/>
              </a:rPr>
              <a:t>Have you ever tried responding to emails during a meeting?  Anyone want to share what typ</a:t>
            </a:r>
            <a:r>
              <a:rPr lang="en-US" sz="1100" kern="0" dirty="0"/>
              <a:t>ically </a:t>
            </a:r>
            <a:r>
              <a:rPr lang="en-US" sz="1100" kern="0" dirty="0">
                <a:effectLst/>
              </a:rPr>
              <a:t>happens? </a:t>
            </a:r>
            <a:br>
              <a:rPr lang="en-US" sz="1100" kern="0" dirty="0">
                <a:effectLst/>
              </a:rPr>
            </a:br>
            <a:r>
              <a:rPr lang="en-US" sz="1100" kern="0" dirty="0">
                <a:effectLst/>
              </a:rPr>
              <a:t>Focusing fully on the task at hand can increase both your productivity and your sense of accomplishment. </a:t>
            </a:r>
            <a:endParaRPr lang="en-US" sz="1100" kern="100" dirty="0">
              <a:effectLst/>
            </a:endParaRPr>
          </a:p>
          <a:p>
            <a:pPr marL="342900" marR="0" lvl="0" indent="-342900">
              <a:spcAft>
                <a:spcPts val="800"/>
              </a:spcAft>
              <a:buSzPts val="1000"/>
              <a:buFont typeface="Symbol" panose="05050102010706020507" pitchFamily="18" charset="2"/>
              <a:buChar char=""/>
              <a:tabLst>
                <a:tab pos="457200" algn="l"/>
              </a:tabLst>
            </a:pPr>
            <a:r>
              <a:rPr lang="en-US" sz="1100" b="1" kern="0" dirty="0">
                <a:effectLst/>
              </a:rPr>
              <a:t>Report vs. Phone Call</a:t>
            </a:r>
            <a:br>
              <a:rPr lang="en-US" sz="1100" kern="0" dirty="0">
                <a:effectLst/>
              </a:rPr>
            </a:br>
            <a:r>
              <a:rPr lang="en-US" sz="1100" kern="0" dirty="0">
                <a:effectLst/>
              </a:rPr>
              <a:t>Let’s say you’re trying to complete a report while also talking on the phone. This is another classic example of multi-tasking.</a:t>
            </a:r>
            <a:br>
              <a:rPr lang="en-US" sz="1100" kern="0" dirty="0">
                <a:effectLst/>
              </a:rPr>
            </a:br>
            <a:r>
              <a:rPr lang="en-US" sz="1100" kern="0" dirty="0">
                <a:effectLst/>
              </a:rPr>
              <a:t>Practicing mindfulness by focusing on one task at a time will make you feel more centered and help you be more efficient.</a:t>
            </a:r>
          </a:p>
          <a:p>
            <a:pPr>
              <a:buNone/>
            </a:pPr>
            <a:r>
              <a:rPr lang="en-US" sz="1100" b="1" dirty="0"/>
              <a:t>Optional Practice: The Rule of 3</a:t>
            </a:r>
          </a:p>
          <a:p>
            <a:r>
              <a:rPr lang="en-US" sz="1100" b="1" dirty="0"/>
              <a:t>Start your day with intention</a:t>
            </a:r>
            <a:r>
              <a:rPr lang="en-US" sz="1100" dirty="0"/>
              <a:t> by choosing just three key tasks to focus on.</a:t>
            </a:r>
          </a:p>
          <a:p>
            <a:r>
              <a:rPr lang="en-US" sz="1100" dirty="0"/>
              <a:t>This helps reduce overwhelm and brings clarity to what truly matters.</a:t>
            </a:r>
          </a:p>
          <a:p>
            <a:r>
              <a:rPr lang="en-US" sz="1100" dirty="0"/>
              <a:t>If you complete all three, consider it a success—anything extra is a bonus!</a:t>
            </a:r>
          </a:p>
          <a:p>
            <a:r>
              <a:rPr lang="en-US" sz="1100" dirty="0"/>
              <a:t>Supports mindful decision-making and boosts your sense of accomplishment.</a:t>
            </a:r>
          </a:p>
          <a:p>
            <a:pPr marL="342900" marR="0" lvl="0" indent="-342900">
              <a:spcAft>
                <a:spcPts val="800"/>
              </a:spcAft>
              <a:buSzPts val="1000"/>
              <a:buFont typeface="Symbol" panose="05050102010706020507" pitchFamily="18" charset="2"/>
              <a:buChar char=""/>
              <a:tabLst>
                <a:tab pos="457200" algn="l"/>
              </a:tabLst>
            </a:pPr>
            <a:endParaRPr lang="en-US" sz="1100" kern="100" dirty="0">
              <a:effectLst/>
            </a:endParaRPr>
          </a:p>
          <a:p>
            <a:endParaRPr lang="en-US" sz="1100" dirty="0"/>
          </a:p>
        </p:txBody>
      </p:sp>
    </p:spTree>
    <p:custDataLst>
      <p:tags r:id="rId1"/>
    </p:custDataLst>
    <p:extLst>
      <p:ext uri="{BB962C8B-B14F-4D97-AF65-F5344CB8AC3E}">
        <p14:creationId xmlns:p14="http://schemas.microsoft.com/office/powerpoint/2010/main" val="3676992203"/>
      </p:ext>
    </p:extLst>
  </p:cSld>
  <p:clrMapOvr>
    <a:masterClrMapping/>
  </p:clrMapOvr>
  <mc:AlternateContent xmlns:mc="http://schemas.openxmlformats.org/markup-compatibility/2006" xmlns:p14="http://schemas.microsoft.com/office/powerpoint/2010/main">
    <mc:Choice Requires="p14">
      <p:transition spd="slow" p14:dur="2000" advTm="188274"/>
    </mc:Choice>
    <mc:Fallback xmlns="">
      <p:transition spd="slow" advTm="1882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wipe(down)">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023C-1929-5458-6EB9-F5C1C076DDC0}"/>
              </a:ext>
            </a:extLst>
          </p:cNvPr>
          <p:cNvSpPr>
            <a:spLocks noGrp="1"/>
          </p:cNvSpPr>
          <p:nvPr>
            <p:ph type="title"/>
          </p:nvPr>
        </p:nvSpPr>
        <p:spPr>
          <a:xfrm>
            <a:off x="838200" y="365125"/>
            <a:ext cx="10515600" cy="1325563"/>
          </a:xfrm>
        </p:spPr>
        <p:txBody>
          <a:bodyPr anchor="ctr">
            <a:normAutofit/>
          </a:bodyPr>
          <a:lstStyle/>
          <a:p>
            <a:r>
              <a:rPr lang="en-US" b="1" kern="0">
                <a:effectLst/>
              </a:rPr>
              <a:t>Mindful Scheduling</a:t>
            </a:r>
            <a:endParaRPr lang="en-US" dirty="0"/>
          </a:p>
        </p:txBody>
      </p:sp>
      <p:sp>
        <p:nvSpPr>
          <p:cNvPr id="3" name="Content Placeholder 2">
            <a:extLst>
              <a:ext uri="{FF2B5EF4-FFF2-40B4-BE49-F238E27FC236}">
                <a16:creationId xmlns:a16="http://schemas.microsoft.com/office/drawing/2014/main" id="{383DA4B4-FBE7-A199-B1C4-14FEF6A12085}"/>
              </a:ext>
            </a:extLst>
          </p:cNvPr>
          <p:cNvSpPr>
            <a:spLocks noGrp="1"/>
          </p:cNvSpPr>
          <p:nvPr>
            <p:ph sz="half" idx="1"/>
          </p:nvPr>
        </p:nvSpPr>
        <p:spPr>
          <a:xfrm>
            <a:off x="838201" y="1690688"/>
            <a:ext cx="5181600" cy="4351338"/>
          </a:xfrm>
        </p:spPr>
        <p:txBody>
          <a:bodyPr>
            <a:normAutofit/>
          </a:bodyPr>
          <a:lstStyle/>
          <a:p>
            <a:pPr marL="0" marR="0">
              <a:spcAft>
                <a:spcPts val="800"/>
              </a:spcAft>
              <a:buNone/>
            </a:pPr>
            <a:r>
              <a:rPr lang="en-US" sz="1300" kern="0" dirty="0">
                <a:effectLst/>
              </a:rPr>
              <a:t>Another key element of mindful time management is </a:t>
            </a:r>
            <a:r>
              <a:rPr lang="en-US" sz="1300" b="1" kern="0" dirty="0">
                <a:effectLst/>
              </a:rPr>
              <a:t>creating a mindful schedule</a:t>
            </a:r>
            <a:r>
              <a:rPr lang="en-US" sz="1300" kern="0" dirty="0">
                <a:effectLst/>
              </a:rPr>
              <a:t>. Block out time intentionally for both your work and your well-being. </a:t>
            </a:r>
            <a:endParaRPr lang="en-US" sz="1300" kern="100" dirty="0">
              <a:effectLst/>
            </a:endParaRPr>
          </a:p>
          <a:p>
            <a:pPr marL="342900" marR="0" lvl="0" indent="-342900">
              <a:spcAft>
                <a:spcPts val="800"/>
              </a:spcAft>
              <a:buSzPts val="1000"/>
              <a:buFont typeface="Symbol" panose="05050102010706020507" pitchFamily="18" charset="2"/>
              <a:buChar char=""/>
              <a:tabLst>
                <a:tab pos="457200" algn="l"/>
              </a:tabLst>
            </a:pPr>
            <a:r>
              <a:rPr lang="en-US" sz="1300" b="1" kern="0" dirty="0">
                <a:effectLst/>
              </a:rPr>
              <a:t>Work Block vs. Rest Block</a:t>
            </a:r>
            <a:br>
              <a:rPr lang="en-US" sz="1300" kern="0" dirty="0">
                <a:effectLst/>
              </a:rPr>
            </a:br>
            <a:r>
              <a:rPr lang="en-US" sz="1300" kern="0" dirty="0">
                <a:effectLst/>
              </a:rPr>
              <a:t>Considering scheduling a 90-minute block of time for deep work when you have an important project due. But don’t forget to also schedule a 10–15-minute break afterward. If you don’t plan for breaks, you’ll risk burning out or becoming distracted. Mindfulness helps you recognize when you need to step away and recharge, which will improve your overall productivity.</a:t>
            </a:r>
            <a:endParaRPr lang="en-US" sz="1300" kern="100" dirty="0">
              <a:effectLst/>
            </a:endParaRPr>
          </a:p>
          <a:p>
            <a:pPr marL="342900" marR="0" lvl="0" indent="-342900">
              <a:spcAft>
                <a:spcPts val="800"/>
              </a:spcAft>
              <a:buSzPts val="1000"/>
              <a:buFont typeface="Symbol" panose="05050102010706020507" pitchFamily="18" charset="2"/>
              <a:buChar char=""/>
              <a:tabLst>
                <a:tab pos="457200" algn="l"/>
              </a:tabLst>
            </a:pPr>
            <a:r>
              <a:rPr lang="en-US" sz="1300" b="1" kern="0" dirty="0">
                <a:effectLst/>
              </a:rPr>
              <a:t>Personal vs. Work Tasks</a:t>
            </a:r>
            <a:br>
              <a:rPr lang="en-US" sz="1300" kern="0" dirty="0">
                <a:effectLst/>
              </a:rPr>
            </a:br>
            <a:r>
              <a:rPr lang="en-US" sz="1300" kern="0" dirty="0">
                <a:effectLst/>
              </a:rPr>
              <a:t>Imagine your day consists of both work meetings and personal tasks. If you don’t plan your time effectively, you might feel rushed from one task to the next. But if you block time for both, like scheduling a work meeting in the morning and a personal task in the afternoon, you’ll have a better sense of balance and won’t feel as frazzled. </a:t>
            </a:r>
          </a:p>
          <a:p>
            <a:pPr marL="0" marR="0" lvl="0" indent="0">
              <a:spcAft>
                <a:spcPts val="800"/>
              </a:spcAft>
              <a:buSzPts val="1000"/>
              <a:buNone/>
              <a:tabLst>
                <a:tab pos="457200" algn="l"/>
              </a:tabLst>
            </a:pPr>
            <a:r>
              <a:rPr lang="en-US" sz="1300" kern="0" dirty="0">
                <a:effectLst/>
              </a:rPr>
              <a:t>Mindful scheduling helps you honor both your responsibilities and your need for personal time.</a:t>
            </a:r>
            <a:endParaRPr lang="en-US" sz="1300" kern="100" dirty="0">
              <a:effectLst/>
            </a:endParaRPr>
          </a:p>
          <a:p>
            <a:endParaRPr lang="en-US" sz="1300" dirty="0"/>
          </a:p>
        </p:txBody>
      </p:sp>
      <p:pic>
        <p:nvPicPr>
          <p:cNvPr id="7" name="Picture 6" descr="A white frame with blue text on it next to a plant&#10;&#10;AI-generated content may be incorrect.">
            <a:extLst>
              <a:ext uri="{FF2B5EF4-FFF2-40B4-BE49-F238E27FC236}">
                <a16:creationId xmlns:a16="http://schemas.microsoft.com/office/drawing/2014/main" id="{53FE734B-F89D-AB3D-C190-217CE4B545FA}"/>
              </a:ext>
            </a:extLst>
          </p:cNvPr>
          <p:cNvPicPr>
            <a:picLocks noChangeAspect="1"/>
          </p:cNvPicPr>
          <p:nvPr/>
        </p:nvPicPr>
        <p:blipFill>
          <a:blip r:embed="rId3"/>
          <a:srcRect r="6410" b="-2"/>
          <a:stretch/>
        </p:blipFill>
        <p:spPr>
          <a:xfrm>
            <a:off x="6172201" y="1690688"/>
            <a:ext cx="5181600" cy="4351338"/>
          </a:xfrm>
          <a:prstGeom prst="rect">
            <a:avLst/>
          </a:prstGeom>
          <a:noFill/>
        </p:spPr>
      </p:pic>
    </p:spTree>
    <p:extLst>
      <p:ext uri="{BB962C8B-B14F-4D97-AF65-F5344CB8AC3E}">
        <p14:creationId xmlns:p14="http://schemas.microsoft.com/office/powerpoint/2010/main" val="30644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E9EC-9370-082E-01A6-DB5AC60C895E}"/>
              </a:ext>
            </a:extLst>
          </p:cNvPr>
          <p:cNvSpPr>
            <a:spLocks noGrp="1"/>
          </p:cNvSpPr>
          <p:nvPr>
            <p:ph type="title"/>
          </p:nvPr>
        </p:nvSpPr>
        <p:spPr>
          <a:xfrm>
            <a:off x="839788" y="457200"/>
            <a:ext cx="8521926" cy="741774"/>
          </a:xfrm>
        </p:spPr>
        <p:txBody>
          <a:bodyPr anchor="b">
            <a:normAutofit/>
          </a:bodyPr>
          <a:lstStyle/>
          <a:p>
            <a:r>
              <a:rPr lang="en-US" b="1" kern="0" dirty="0">
                <a:effectLst/>
              </a:rPr>
              <a:t>Exercise: Mindful Task Prioritization and Scheduling</a:t>
            </a:r>
            <a:endParaRPr lang="en-US" dirty="0"/>
          </a:p>
        </p:txBody>
      </p:sp>
      <p:sp>
        <p:nvSpPr>
          <p:cNvPr id="9" name="Text Placeholder 3">
            <a:extLst>
              <a:ext uri="{FF2B5EF4-FFF2-40B4-BE49-F238E27FC236}">
                <a16:creationId xmlns:a16="http://schemas.microsoft.com/office/drawing/2014/main" id="{30DA9D06-D0FD-09FE-ED28-0925B2333EC3}"/>
              </a:ext>
            </a:extLst>
          </p:cNvPr>
          <p:cNvSpPr>
            <a:spLocks noGrp="1"/>
          </p:cNvSpPr>
          <p:nvPr>
            <p:ph type="body" sz="half" idx="2"/>
          </p:nvPr>
        </p:nvSpPr>
        <p:spPr>
          <a:xfrm>
            <a:off x="839788" y="2057400"/>
            <a:ext cx="3932237" cy="3811588"/>
          </a:xfrm>
        </p:spPr>
        <p:txBody>
          <a:bodyPr/>
          <a:lstStyle/>
          <a:p>
            <a:endParaRPr lang="en-US" dirty="0"/>
          </a:p>
        </p:txBody>
      </p:sp>
      <p:graphicFrame>
        <p:nvGraphicFramePr>
          <p:cNvPr id="5" name="Content Placeholder 2">
            <a:extLst>
              <a:ext uri="{FF2B5EF4-FFF2-40B4-BE49-F238E27FC236}">
                <a16:creationId xmlns:a16="http://schemas.microsoft.com/office/drawing/2014/main" id="{CAF78138-3BFB-C996-F6D3-580C3BBA3765}"/>
              </a:ext>
            </a:extLst>
          </p:cNvPr>
          <p:cNvGraphicFramePr>
            <a:graphicFrameLocks noGrp="1"/>
          </p:cNvGraphicFramePr>
          <p:nvPr>
            <p:ph idx="1"/>
            <p:extLst>
              <p:ext uri="{D42A27DB-BD31-4B8C-83A1-F6EECF244321}">
                <p14:modId xmlns:p14="http://schemas.microsoft.com/office/powerpoint/2010/main" val="3348896116"/>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signpost with arrows pointing to different directions&#10;&#10;AI-generated content may be incorrect.">
            <a:extLst>
              <a:ext uri="{FF2B5EF4-FFF2-40B4-BE49-F238E27FC236}">
                <a16:creationId xmlns:a16="http://schemas.microsoft.com/office/drawing/2014/main" id="{4C9F07CA-D3AC-7838-68C2-0999BDC00170}"/>
              </a:ext>
            </a:extLst>
          </p:cNvPr>
          <p:cNvPicPr>
            <a:picLocks noChangeAspect="1"/>
          </p:cNvPicPr>
          <p:nvPr/>
        </p:nvPicPr>
        <p:blipFill>
          <a:blip r:embed="rId8"/>
          <a:stretch>
            <a:fillRect/>
          </a:stretch>
        </p:blipFill>
        <p:spPr>
          <a:xfrm>
            <a:off x="528811" y="2057400"/>
            <a:ext cx="4448796" cy="2953162"/>
          </a:xfrm>
          <a:prstGeom prst="rect">
            <a:avLst/>
          </a:prstGeom>
        </p:spPr>
      </p:pic>
    </p:spTree>
    <p:extLst>
      <p:ext uri="{BB962C8B-B14F-4D97-AF65-F5344CB8AC3E}">
        <p14:creationId xmlns:p14="http://schemas.microsoft.com/office/powerpoint/2010/main" val="41892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15|14.3"/>
</p:tagLst>
</file>

<file path=ppt/tags/tag2.xml><?xml version="1.0" encoding="utf-8"?>
<p:tagLst xmlns:a="http://schemas.openxmlformats.org/drawingml/2006/main" xmlns:r="http://schemas.openxmlformats.org/officeDocument/2006/relationships" xmlns:p="http://schemas.openxmlformats.org/presentationml/2006/main">
  <p:tag name="TIMING" val="|3.1|19.1|16.4"/>
</p:tagLst>
</file>

<file path=ppt/tags/tag3.xml><?xml version="1.0" encoding="utf-8"?>
<p:tagLst xmlns:a="http://schemas.openxmlformats.org/drawingml/2006/main" xmlns:r="http://schemas.openxmlformats.org/officeDocument/2006/relationships" xmlns:p="http://schemas.openxmlformats.org/presentationml/2006/main">
  <p:tag name="TIMING" val="|23.4|34.5|13.4|16.3|9.9|14.6"/>
</p:tagLst>
</file>

<file path=ppt/tags/tag4.xml><?xml version="1.0" encoding="utf-8"?>
<p:tagLst xmlns:a="http://schemas.openxmlformats.org/drawingml/2006/main" xmlns:r="http://schemas.openxmlformats.org/officeDocument/2006/relationships" xmlns:p="http://schemas.openxmlformats.org/presentationml/2006/main">
  <p:tag name="TIMING" val="|6.4"/>
</p:tagLst>
</file>

<file path=ppt/tags/tag5.xml><?xml version="1.0" encoding="utf-8"?>
<p:tagLst xmlns:a="http://schemas.openxmlformats.org/drawingml/2006/main" xmlns:r="http://schemas.openxmlformats.org/officeDocument/2006/relationships" xmlns:p="http://schemas.openxmlformats.org/presentationml/2006/main">
  <p:tag name="TIMING" val="|7.1"/>
</p:tagLst>
</file>

<file path=ppt/tags/tag6.xml><?xml version="1.0" encoding="utf-8"?>
<p:tagLst xmlns:a="http://schemas.openxmlformats.org/drawingml/2006/main" xmlns:r="http://schemas.openxmlformats.org/officeDocument/2006/relationships" xmlns:p="http://schemas.openxmlformats.org/presentationml/2006/main">
  <p:tag name="TIMING" val="|29.1|67.8|5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lack2" id="{733CC723-D296-7746-8898-BE2DAF93DE92}" vid="{35B1C592-6C74-0846-81BB-6796082837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33d3ef6-5c2b-4049-9230-6418fd04b040" xsi:nil="true"/>
    <lcf76f155ced4ddcb4097134ff3c332f xmlns="5c776bea-6f37-4c9a-aa20-41138bafb4e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71CA4F6B96AB4DA6ECDBA405D22F46" ma:contentTypeVersion="12" ma:contentTypeDescription="Create a new document." ma:contentTypeScope="" ma:versionID="8e0262481730e0d54d590bbff62ec7e2">
  <xsd:schema xmlns:xsd="http://www.w3.org/2001/XMLSchema" xmlns:xs="http://www.w3.org/2001/XMLSchema" xmlns:p="http://schemas.microsoft.com/office/2006/metadata/properties" xmlns:ns2="5c776bea-6f37-4c9a-aa20-41138bafb4e8" xmlns:ns3="333d3ef6-5c2b-4049-9230-6418fd04b040" targetNamespace="http://schemas.microsoft.com/office/2006/metadata/properties" ma:root="true" ma:fieldsID="d645bddf8b1ab848c6f5b69724cc52e5" ns2:_="" ns3:_="">
    <xsd:import namespace="5c776bea-6f37-4c9a-aa20-41138bafb4e8"/>
    <xsd:import namespace="333d3ef6-5c2b-4049-9230-6418fd04b04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76bea-6f37-4c9a-aa20-41138bafb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300dfbc-5fe4-4e4d-8911-3d57c84062e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3d3ef6-5c2b-4049-9230-6418fd04b04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da0a122-c6c2-4265-aee9-18a64635846a}" ma:internalName="TaxCatchAll" ma:showField="CatchAllData" ma:web="333d3ef6-5c2b-4049-9230-6418fd04b04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77C06F-E495-41FC-8D3C-FF1533E11782}">
  <ds:schemaRefs>
    <ds:schemaRef ds:uri="http://schemas.microsoft.com/sharepoint/v3/contenttype/forms"/>
  </ds:schemaRefs>
</ds:datastoreItem>
</file>

<file path=customXml/itemProps2.xml><?xml version="1.0" encoding="utf-8"?>
<ds:datastoreItem xmlns:ds="http://schemas.openxmlformats.org/officeDocument/2006/customXml" ds:itemID="{C6526FFE-2289-4920-9ED1-E612F047291B}">
  <ds:schemaRefs>
    <ds:schemaRef ds:uri="http://purl.org/dc/terms/"/>
    <ds:schemaRef ds:uri="http://schemas.microsoft.com/office/2006/metadata/properties"/>
    <ds:schemaRef ds:uri="5c776bea-6f37-4c9a-aa20-41138bafb4e8"/>
    <ds:schemaRef ds:uri="http://purl.org/dc/elements/1.1/"/>
    <ds:schemaRef ds:uri="333d3ef6-5c2b-4049-9230-6418fd04b040"/>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C66F2DB-506A-4AD2-911B-567DEFF83D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776bea-6f37-4c9a-aa20-41138bafb4e8"/>
    <ds:schemaRef ds:uri="333d3ef6-5c2b-4049-9230-6418fd04b0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TEMPLATEBlack2</Template>
  <TotalTime>4574</TotalTime>
  <Words>3266</Words>
  <Application>Microsoft Office PowerPoint</Application>
  <PresentationFormat>Widescreen</PresentationFormat>
  <Paragraphs>185</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Calibri Light</vt:lpstr>
      <vt:lpstr>Courier New</vt:lpstr>
      <vt:lpstr>Symbol</vt:lpstr>
      <vt:lpstr>Times New Roman</vt:lpstr>
      <vt:lpstr>Office Theme</vt:lpstr>
      <vt:lpstr>PowerPoint Presentation</vt:lpstr>
      <vt:lpstr>Overview: How Mindfulness Can Help You Manage Time More Effectively </vt:lpstr>
      <vt:lpstr>Key Takeaways for Today: </vt:lpstr>
      <vt:lpstr>Mindfulness &amp; Executive Functioning </vt:lpstr>
      <vt:lpstr>Mindfulness &amp; Task Prioritization</vt:lpstr>
      <vt:lpstr>What is Eisenhower Matrix?</vt:lpstr>
      <vt:lpstr>Single-Tasking, Not Multi-Tasking </vt:lpstr>
      <vt:lpstr>Mindful Scheduling</vt:lpstr>
      <vt:lpstr>Exercise: Mindful Task Prioritization and Scheduling</vt:lpstr>
      <vt:lpstr>Reflection &amp; Wrap-Up </vt:lpstr>
      <vt:lpstr>Thank you for taking this time for yourself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Miasha Wilson</dc:creator>
  <cp:lastModifiedBy>Miasha Wilson</cp:lastModifiedBy>
  <cp:revision>9</cp:revision>
  <cp:lastPrinted>2025-05-05T11:23:59Z</cp:lastPrinted>
  <dcterms:created xsi:type="dcterms:W3CDTF">2025-05-02T11:12:56Z</dcterms:created>
  <dcterms:modified xsi:type="dcterms:W3CDTF">2025-05-05T15:28:47Z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0x0101001471CA4F6B96AB4DA6ECDBA405D22F46</vt:lpwstr>
  </property>
</Properties>
</file>