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sldIdLst>
    <p:sldId id="269" r:id="rId5"/>
    <p:sldId id="257" r:id="rId6"/>
    <p:sldId id="258" r:id="rId7"/>
    <p:sldId id="259" r:id="rId8"/>
    <p:sldId id="279" r:id="rId9"/>
    <p:sldId id="260" r:id="rId10"/>
    <p:sldId id="273" r:id="rId11"/>
    <p:sldId id="277" r:id="rId12"/>
    <p:sldId id="276" r:id="rId13"/>
    <p:sldId id="271" r:id="rId14"/>
    <p:sldId id="272" r:id="rId15"/>
    <p:sldId id="262" r:id="rId16"/>
    <p:sldId id="263" r:id="rId17"/>
    <p:sldId id="264" r:id="rId18"/>
    <p:sldId id="265" r:id="rId19"/>
    <p:sldId id="267" r:id="rId20"/>
    <p:sldId id="268" r:id="rId21"/>
    <p:sldId id="280" r:id="rId22"/>
    <p:sldId id="26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711E"/>
    <a:srgbClr val="00769F"/>
    <a:srgbClr val="EA6820"/>
    <a:srgbClr val="8B232D"/>
    <a:srgbClr val="3C1A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A3A7A1-E1F0-D10E-9E68-0641BE52FCA3}" v="155" dt="2026-03-02T17:10:04.847"/>
    <p1510:client id="{68FAF93A-A7FB-FEA6-B6AA-7A02B76F9ACF}" v="18" dt="2026-03-03T16:11:12.602"/>
    <p1510:client id="{E77932EC-59AE-1E5B-41BC-DAF3F49429DD}" v="29" dt="2026-03-02T11:23:03.4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606"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98AADE-5688-0745-8855-CE17829614B9}" type="datetimeFigureOut">
              <a:rPr lang="en-US" smtClean="0"/>
              <a:t>3/3/2026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4E014C-771B-8F48-951A-B70313B9BD0B}" type="slidenum">
              <a:rPr lang="en-US" smtClean="0"/>
              <a:t>‹#›</a:t>
            </a:fld>
            <a:endParaRPr lang="en-US"/>
          </a:p>
        </p:txBody>
      </p:sp>
    </p:spTree>
    <p:extLst>
      <p:ext uri="{BB962C8B-B14F-4D97-AF65-F5344CB8AC3E}">
        <p14:creationId xmlns:p14="http://schemas.microsoft.com/office/powerpoint/2010/main" val="1607763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56ADF-8D6E-D41D-B43C-8173207CCB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64E6AD-27B9-A9A8-4C8A-D88DCFDBD1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AAD7B2-60D5-FAEB-243F-3C5690DC92C0}"/>
              </a:ext>
            </a:extLst>
          </p:cNvPr>
          <p:cNvSpPr>
            <a:spLocks noGrp="1"/>
          </p:cNvSpPr>
          <p:nvPr>
            <p:ph type="body" idx="1"/>
          </p:nvPr>
        </p:nvSpPr>
        <p:spPr/>
        <p:txBody>
          <a:bodyPr/>
          <a:lstStyle/>
          <a:p>
            <a:pPr>
              <a:defRPr/>
            </a:pPr>
            <a:r>
              <a:rPr lang="en-US" sz="1200" b="1" kern="1200">
                <a:solidFill>
                  <a:schemeClr val="tx1"/>
                </a:solidFill>
                <a:effectLst/>
                <a:latin typeface="+mn-lt"/>
                <a:ea typeface="+mn-ea"/>
                <a:cs typeface="+mn-cs"/>
              </a:rPr>
              <a:t>Speaker Notes:</a:t>
            </a:r>
            <a:br>
              <a:rPr lang="en-US" sz="1200" kern="1200">
                <a:effectLst/>
                <a:cs typeface="+mn-lt"/>
              </a:rPr>
            </a:br>
            <a:r>
              <a:rPr lang="en-US" sz="1200" kern="1200">
                <a:solidFill>
                  <a:schemeClr val="tx1"/>
                </a:solidFill>
                <a:effectLst/>
                <a:latin typeface="+mn-lt"/>
                <a:ea typeface="+mn-ea"/>
                <a:cs typeface="+mn-cs"/>
              </a:rPr>
              <a:t>Welcome everyone and thank you for taking the time to be here. Today’s session is called </a:t>
            </a:r>
            <a:r>
              <a:rPr lang="en-US" b="1"/>
              <a:t>(K)navigating </a:t>
            </a:r>
            <a:r>
              <a:rPr lang="en-US" b="1" kern="1200">
                <a:effectLst/>
              </a:rPr>
              <a:t>K</a:t>
            </a:r>
            <a:r>
              <a:rPr lang="en-US" b="1"/>
              <a:t>: Working Better Together</a:t>
            </a:r>
            <a:r>
              <a:rPr lang="en-US" b="1" kern="1200">
                <a:effectLst/>
              </a:rPr>
              <a:t> </a:t>
            </a:r>
            <a:r>
              <a:rPr lang="en-US" sz="1200" kern="1200">
                <a:solidFill>
                  <a:schemeClr val="tx1"/>
                </a:solidFill>
                <a:effectLst/>
                <a:latin typeface="+mn-lt"/>
                <a:ea typeface="+mn-ea"/>
                <a:cs typeface="+mn-cs"/>
              </a:rPr>
              <a:t>because our goal is to make the invisible systems of the College more visible. This is not a training on policies or procedures—it’s about understanding how our offices connect, where work flows, and how we can collaborate more effectively across campus.</a:t>
            </a:r>
            <a:endParaRPr lang="en-US"/>
          </a:p>
        </p:txBody>
      </p:sp>
      <p:sp>
        <p:nvSpPr>
          <p:cNvPr id="4" name="Slide Number Placeholder 3">
            <a:extLst>
              <a:ext uri="{FF2B5EF4-FFF2-40B4-BE49-F238E27FC236}">
                <a16:creationId xmlns:a16="http://schemas.microsoft.com/office/drawing/2014/main" id="{DA21FF35-F520-8950-CF23-4D682F86A1C1}"/>
              </a:ext>
            </a:extLst>
          </p:cNvPr>
          <p:cNvSpPr>
            <a:spLocks noGrp="1"/>
          </p:cNvSpPr>
          <p:nvPr>
            <p:ph type="sldNum" sz="quarter" idx="5"/>
          </p:nvPr>
        </p:nvSpPr>
        <p:spPr/>
        <p:txBody>
          <a:bodyPr/>
          <a:lstStyle/>
          <a:p>
            <a:fld id="{DC4E014C-771B-8F48-951A-B70313B9BD0B}" type="slidenum">
              <a:rPr lang="en-US" smtClean="0"/>
              <a:t>1</a:t>
            </a:fld>
            <a:endParaRPr lang="en-US"/>
          </a:p>
        </p:txBody>
      </p:sp>
    </p:spTree>
    <p:extLst>
      <p:ext uri="{BB962C8B-B14F-4D97-AF65-F5344CB8AC3E}">
        <p14:creationId xmlns:p14="http://schemas.microsoft.com/office/powerpoint/2010/main" val="3018271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8D511-DF74-8007-A734-CBA2EF4911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89C7BD-B0AA-9CB5-7E22-D5D1107C5A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CCB420-78C4-CB4D-339D-C300A933BC21}"/>
              </a:ext>
            </a:extLst>
          </p:cNvPr>
          <p:cNvSpPr>
            <a:spLocks noGrp="1"/>
          </p:cNvSpPr>
          <p:nvPr>
            <p:ph type="body" idx="1"/>
          </p:nvPr>
        </p:nvSpPr>
        <p:spPr/>
        <p:txBody>
          <a:bodyPr/>
          <a:lstStyle/>
          <a:p>
            <a:pPr>
              <a:defRPr/>
            </a:pPr>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 This is </a:t>
            </a:r>
            <a:r>
              <a:rPr lang="en-US"/>
              <a:t>the official mission statement for K college. Does your office/dept have a mission statement?  </a:t>
            </a:r>
            <a:endParaRPr lang="en-US" sz="1200" kern="1200">
              <a:solidFill>
                <a:schemeClr val="tx1"/>
              </a:solidFill>
              <a:effectLst/>
              <a:latin typeface="+mn-lt"/>
              <a:ea typeface="Calibri"/>
              <a:cs typeface="Calibri"/>
            </a:endParaRPr>
          </a:p>
          <a:p>
            <a:endParaRPr lang="en-US" sz="1200" kern="1200">
              <a:solidFill>
                <a:schemeClr val="tx1"/>
              </a:solidFill>
              <a:effectLst/>
              <a:latin typeface="+mn-lt"/>
              <a:ea typeface="+mn-ea"/>
              <a:cs typeface="+mn-cs"/>
            </a:endParaRPr>
          </a:p>
          <a:p>
            <a:endParaRPr lang="en-US"/>
          </a:p>
        </p:txBody>
      </p:sp>
      <p:sp>
        <p:nvSpPr>
          <p:cNvPr id="4" name="Slide Number Placeholder 3">
            <a:extLst>
              <a:ext uri="{FF2B5EF4-FFF2-40B4-BE49-F238E27FC236}">
                <a16:creationId xmlns:a16="http://schemas.microsoft.com/office/drawing/2014/main" id="{838106A4-D7E3-DB5F-E287-FAB1A9DFE949}"/>
              </a:ext>
            </a:extLst>
          </p:cNvPr>
          <p:cNvSpPr>
            <a:spLocks noGrp="1"/>
          </p:cNvSpPr>
          <p:nvPr>
            <p:ph type="sldNum" sz="quarter" idx="5"/>
          </p:nvPr>
        </p:nvSpPr>
        <p:spPr/>
        <p:txBody>
          <a:bodyPr/>
          <a:lstStyle/>
          <a:p>
            <a:fld id="{DC4E014C-771B-8F48-951A-B70313B9BD0B}" type="slidenum">
              <a:rPr lang="en-US" smtClean="0"/>
              <a:t>10</a:t>
            </a:fld>
            <a:endParaRPr lang="en-US"/>
          </a:p>
        </p:txBody>
      </p:sp>
    </p:spTree>
    <p:extLst>
      <p:ext uri="{BB962C8B-B14F-4D97-AF65-F5344CB8AC3E}">
        <p14:creationId xmlns:p14="http://schemas.microsoft.com/office/powerpoint/2010/main" val="550712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6F43B-2789-6A2B-7CD0-479387BD35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A48461-2FF4-645A-9033-92D0D8B61A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F81F5E-CD53-A774-DFD0-D329E81E365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ea typeface="Calibri"/>
              <a:cs typeface="Calibri"/>
            </a:endParaRPr>
          </a:p>
          <a:p>
            <a:endParaRPr lang="en-US">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46488189-2FD6-AFA8-8BD9-9034DD449327}"/>
              </a:ext>
            </a:extLst>
          </p:cNvPr>
          <p:cNvSpPr>
            <a:spLocks noGrp="1"/>
          </p:cNvSpPr>
          <p:nvPr>
            <p:ph type="sldNum" sz="quarter" idx="5"/>
          </p:nvPr>
        </p:nvSpPr>
        <p:spPr/>
        <p:txBody>
          <a:bodyPr/>
          <a:lstStyle/>
          <a:p>
            <a:fld id="{DC4E014C-771B-8F48-951A-B70313B9BD0B}" type="slidenum">
              <a:rPr lang="en-US" smtClean="0"/>
              <a:t>11</a:t>
            </a:fld>
            <a:endParaRPr lang="en-US"/>
          </a:p>
        </p:txBody>
      </p:sp>
    </p:spTree>
    <p:extLst>
      <p:ext uri="{BB962C8B-B14F-4D97-AF65-F5344CB8AC3E}">
        <p14:creationId xmlns:p14="http://schemas.microsoft.com/office/powerpoint/2010/main" val="42918181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EAB08-C723-AE6A-7496-0E51B8CA83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40C165-C32D-78F8-BB89-DE94A98CB0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81FE04-E965-4328-7E82-B017B62C0275}"/>
              </a:ext>
            </a:extLst>
          </p:cNvPr>
          <p:cNvSpPr>
            <a:spLocks noGrp="1"/>
          </p:cNvSpPr>
          <p:nvPr>
            <p:ph type="body" idx="1"/>
          </p:nvPr>
        </p:nvSpPr>
        <p:spPr/>
        <p:txBody>
          <a:bodyPr/>
          <a:lstStyle/>
          <a:p>
            <a:r>
              <a:rPr lang="en-US" sz="1200" b="1" kern="1200">
                <a:solidFill>
                  <a:schemeClr val="tx1"/>
                </a:solidFill>
                <a:effectLst/>
                <a:latin typeface="+mn-lt"/>
                <a:ea typeface="+mn-ea"/>
                <a:cs typeface="+mn-cs"/>
              </a:rPr>
              <a:t>Speaker Notes: </a:t>
            </a:r>
            <a:r>
              <a:rPr lang="en-US" sz="1200" b="0" kern="1200">
                <a:solidFill>
                  <a:schemeClr val="tx1"/>
                </a:solidFill>
                <a:effectLst/>
                <a:latin typeface="+mn-lt"/>
                <a:ea typeface="+mn-ea"/>
                <a:cs typeface="+mn-cs"/>
              </a:rPr>
              <a:t>Please take some time to review the provided office snapshots. </a:t>
            </a:r>
            <a:r>
              <a:rPr lang="en-US" sz="1200" kern="1200">
                <a:solidFill>
                  <a:schemeClr val="tx1"/>
                </a:solidFill>
                <a:effectLst/>
                <a:latin typeface="+mn-lt"/>
                <a:ea typeface="+mn-ea"/>
                <a:cs typeface="+mn-cs"/>
              </a:rPr>
              <a:t>Each office snapshot is intentionally brief. We’ll focus on what the office does, when they’re typically involved, and one common misconception. This keeps the focus on understanding the system rather than diving into policy details. We will engage with the information presented in the snap shots during a brief interactive activity. </a:t>
            </a:r>
          </a:p>
          <a:p>
            <a:endParaRPr lang="en-US"/>
          </a:p>
        </p:txBody>
      </p:sp>
      <p:sp>
        <p:nvSpPr>
          <p:cNvPr id="4" name="Slide Number Placeholder 3">
            <a:extLst>
              <a:ext uri="{FF2B5EF4-FFF2-40B4-BE49-F238E27FC236}">
                <a16:creationId xmlns:a16="http://schemas.microsoft.com/office/drawing/2014/main" id="{FCF26D11-E706-485D-1339-255E8BBBC831}"/>
              </a:ext>
            </a:extLst>
          </p:cNvPr>
          <p:cNvSpPr>
            <a:spLocks noGrp="1"/>
          </p:cNvSpPr>
          <p:nvPr>
            <p:ph type="sldNum" sz="quarter" idx="5"/>
          </p:nvPr>
        </p:nvSpPr>
        <p:spPr/>
        <p:txBody>
          <a:bodyPr/>
          <a:lstStyle/>
          <a:p>
            <a:fld id="{DC4E014C-771B-8F48-951A-B70313B9BD0B}" type="slidenum">
              <a:rPr lang="en-US" smtClean="0"/>
              <a:t>12</a:t>
            </a:fld>
            <a:endParaRPr lang="en-US"/>
          </a:p>
        </p:txBody>
      </p:sp>
    </p:spTree>
    <p:extLst>
      <p:ext uri="{BB962C8B-B14F-4D97-AF65-F5344CB8AC3E}">
        <p14:creationId xmlns:p14="http://schemas.microsoft.com/office/powerpoint/2010/main" val="3036226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F9F27-3AF2-AD16-6687-002997FEC6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F87E9B-E741-A379-C37F-9835C3307F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88418F-AF7C-54D3-58AD-086EB4F36B9D}"/>
              </a:ext>
            </a:extLst>
          </p:cNvPr>
          <p:cNvSpPr>
            <a:spLocks noGrp="1"/>
          </p:cNvSpPr>
          <p:nvPr>
            <p:ph type="body" idx="1"/>
          </p:nvPr>
        </p:nvSpPr>
        <p:spPr/>
        <p:txBody>
          <a:bodyPr/>
          <a:lstStyle/>
          <a:p>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Now we’ll shift from listening to doing. In small groups, you’ll work through a realistic campus scenario and map which offices are involved, where approvals happen, and where delays often occur. This is about surfacing assumptions and comparing them to real workflows.</a:t>
            </a:r>
          </a:p>
          <a:p>
            <a:endParaRPr lang="en-US"/>
          </a:p>
        </p:txBody>
      </p:sp>
      <p:sp>
        <p:nvSpPr>
          <p:cNvPr id="4" name="Slide Number Placeholder 3">
            <a:extLst>
              <a:ext uri="{FF2B5EF4-FFF2-40B4-BE49-F238E27FC236}">
                <a16:creationId xmlns:a16="http://schemas.microsoft.com/office/drawing/2014/main" id="{EE0E3086-DB80-E865-607B-743941750024}"/>
              </a:ext>
            </a:extLst>
          </p:cNvPr>
          <p:cNvSpPr>
            <a:spLocks noGrp="1"/>
          </p:cNvSpPr>
          <p:nvPr>
            <p:ph type="sldNum" sz="quarter" idx="5"/>
          </p:nvPr>
        </p:nvSpPr>
        <p:spPr/>
        <p:txBody>
          <a:bodyPr/>
          <a:lstStyle/>
          <a:p>
            <a:fld id="{DC4E014C-771B-8F48-951A-B70313B9BD0B}" type="slidenum">
              <a:rPr lang="en-US" smtClean="0"/>
              <a:t>13</a:t>
            </a:fld>
            <a:endParaRPr lang="en-US"/>
          </a:p>
        </p:txBody>
      </p:sp>
    </p:spTree>
    <p:extLst>
      <p:ext uri="{BB962C8B-B14F-4D97-AF65-F5344CB8AC3E}">
        <p14:creationId xmlns:p14="http://schemas.microsoft.com/office/powerpoint/2010/main" val="25123461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E186B-F158-E725-487E-00F3A51F7A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6DA75-C225-9BFC-2AEF-E1D88A0DE7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84E39F-91F1-95C2-49FF-A4F2030B7AD5}"/>
              </a:ext>
            </a:extLst>
          </p:cNvPr>
          <p:cNvSpPr>
            <a:spLocks noGrp="1"/>
          </p:cNvSpPr>
          <p:nvPr>
            <p:ph type="body" idx="1"/>
          </p:nvPr>
        </p:nvSpPr>
        <p:spPr/>
        <p:txBody>
          <a:bodyPr/>
          <a:lstStyle/>
          <a:p>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Let’s talk about what you noticed. Where were you surprised? Where did your assumptions differ from reality? These moments are where learning really happens.</a:t>
            </a:r>
          </a:p>
          <a:p>
            <a:endParaRPr lang="en-US"/>
          </a:p>
        </p:txBody>
      </p:sp>
      <p:sp>
        <p:nvSpPr>
          <p:cNvPr id="4" name="Slide Number Placeholder 3">
            <a:extLst>
              <a:ext uri="{FF2B5EF4-FFF2-40B4-BE49-F238E27FC236}">
                <a16:creationId xmlns:a16="http://schemas.microsoft.com/office/drawing/2014/main" id="{8B2E3B78-D1D7-6677-2C1B-A28C1A8F50D4}"/>
              </a:ext>
            </a:extLst>
          </p:cNvPr>
          <p:cNvSpPr>
            <a:spLocks noGrp="1"/>
          </p:cNvSpPr>
          <p:nvPr>
            <p:ph type="sldNum" sz="quarter" idx="5"/>
          </p:nvPr>
        </p:nvSpPr>
        <p:spPr/>
        <p:txBody>
          <a:bodyPr/>
          <a:lstStyle/>
          <a:p>
            <a:fld id="{DC4E014C-771B-8F48-951A-B70313B9BD0B}" type="slidenum">
              <a:rPr lang="en-US" smtClean="0"/>
              <a:t>14</a:t>
            </a:fld>
            <a:endParaRPr lang="en-US"/>
          </a:p>
        </p:txBody>
      </p:sp>
    </p:spTree>
    <p:extLst>
      <p:ext uri="{BB962C8B-B14F-4D97-AF65-F5344CB8AC3E}">
        <p14:creationId xmlns:p14="http://schemas.microsoft.com/office/powerpoint/2010/main" val="21110251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C7472-BA2F-A8E9-7271-E6E4E70DE0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7D5F6-2C09-F166-BEB3-F622946413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FE3F81-974F-5EB6-5B0E-E462D40395F1}"/>
              </a:ext>
            </a:extLst>
          </p:cNvPr>
          <p:cNvSpPr>
            <a:spLocks noGrp="1"/>
          </p:cNvSpPr>
          <p:nvPr>
            <p:ph type="body" idx="1"/>
          </p:nvPr>
        </p:nvSpPr>
        <p:spPr/>
        <p:txBody>
          <a:bodyPr/>
          <a:lstStyle/>
          <a:p>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Three key takeaways: start with the right office, expect collaboration across offices, and communicate early. Most delays happen not because people are unhelpful, but because information arrives late or incomplete.</a:t>
            </a:r>
          </a:p>
          <a:p>
            <a:endParaRPr lang="en-US"/>
          </a:p>
        </p:txBody>
      </p:sp>
      <p:sp>
        <p:nvSpPr>
          <p:cNvPr id="4" name="Slide Number Placeholder 3">
            <a:extLst>
              <a:ext uri="{FF2B5EF4-FFF2-40B4-BE49-F238E27FC236}">
                <a16:creationId xmlns:a16="http://schemas.microsoft.com/office/drawing/2014/main" id="{540B3A6F-11CD-F7B9-5F1B-48DE9FCD40CA}"/>
              </a:ext>
            </a:extLst>
          </p:cNvPr>
          <p:cNvSpPr>
            <a:spLocks noGrp="1"/>
          </p:cNvSpPr>
          <p:nvPr>
            <p:ph type="sldNum" sz="quarter" idx="5"/>
          </p:nvPr>
        </p:nvSpPr>
        <p:spPr/>
        <p:txBody>
          <a:bodyPr/>
          <a:lstStyle/>
          <a:p>
            <a:fld id="{DC4E014C-771B-8F48-951A-B70313B9BD0B}" type="slidenum">
              <a:rPr lang="en-US" smtClean="0"/>
              <a:t>15</a:t>
            </a:fld>
            <a:endParaRPr lang="en-US"/>
          </a:p>
        </p:txBody>
      </p:sp>
    </p:spTree>
    <p:extLst>
      <p:ext uri="{BB962C8B-B14F-4D97-AF65-F5344CB8AC3E}">
        <p14:creationId xmlns:p14="http://schemas.microsoft.com/office/powerpoint/2010/main" val="32564056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E9EEC-83EB-1053-29D1-A03ABDD0D9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45E40B-283A-FDD0-2CB7-79AF39AECE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5A0465-2E57-6A87-A0D8-22E7617EAB0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You’ll receive a Who-to-Contact guide and workflow visuals after the session. Please also share feedback so we can refine future workshops. </a:t>
            </a:r>
            <a:endParaRPr lang="en-US"/>
          </a:p>
        </p:txBody>
      </p:sp>
      <p:sp>
        <p:nvSpPr>
          <p:cNvPr id="4" name="Slide Number Placeholder 3">
            <a:extLst>
              <a:ext uri="{FF2B5EF4-FFF2-40B4-BE49-F238E27FC236}">
                <a16:creationId xmlns:a16="http://schemas.microsoft.com/office/drawing/2014/main" id="{14257E84-B753-5000-5891-D248BB9FC428}"/>
              </a:ext>
            </a:extLst>
          </p:cNvPr>
          <p:cNvSpPr>
            <a:spLocks noGrp="1"/>
          </p:cNvSpPr>
          <p:nvPr>
            <p:ph type="sldNum" sz="quarter" idx="5"/>
          </p:nvPr>
        </p:nvSpPr>
        <p:spPr/>
        <p:txBody>
          <a:bodyPr/>
          <a:lstStyle/>
          <a:p>
            <a:fld id="{DC4E014C-771B-8F48-951A-B70313B9BD0B}" type="slidenum">
              <a:rPr lang="en-US" smtClean="0"/>
              <a:t>16</a:t>
            </a:fld>
            <a:endParaRPr lang="en-US"/>
          </a:p>
        </p:txBody>
      </p:sp>
    </p:spTree>
    <p:extLst>
      <p:ext uri="{BB962C8B-B14F-4D97-AF65-F5344CB8AC3E}">
        <p14:creationId xmlns:p14="http://schemas.microsoft.com/office/powerpoint/2010/main" val="28657509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F66D7-160C-EEA7-E57F-625A4135AF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817EDD-D2FE-9D2F-9A44-39F0322D63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6CC779-563D-3C2E-10CB-13E60EB3F838}"/>
              </a:ext>
            </a:extLst>
          </p:cNvPr>
          <p:cNvSpPr>
            <a:spLocks noGrp="1"/>
          </p:cNvSpPr>
          <p:nvPr>
            <p:ph type="body" idx="1"/>
          </p:nvPr>
        </p:nvSpPr>
        <p:spPr/>
        <p:txBody>
          <a:bodyPr/>
          <a:lstStyle/>
          <a:p>
            <a:r>
              <a:rPr lang="en-US" sz="1200" b="1" kern="1200">
                <a:solidFill>
                  <a:schemeClr val="tx1"/>
                </a:solidFill>
                <a:effectLst/>
                <a:latin typeface="+mn-lt"/>
                <a:ea typeface="+mn-ea"/>
                <a:cs typeface="+mn-cs"/>
              </a:rPr>
              <a:t>Speaker Notes: </a:t>
            </a:r>
            <a:r>
              <a:rPr lang="en-US"/>
              <a:t>This visual shows that most work at Kalamazoo College begins with a </a:t>
            </a:r>
            <a:r>
              <a:rPr lang="en-US" b="1"/>
              <a:t>need or idea</a:t>
            </a:r>
            <a:r>
              <a:rPr lang="en-US"/>
              <a:t>, not with a specific office. From there, the work flows through one or more interconnected pathways depending on the situation.</a:t>
            </a:r>
          </a:p>
          <a:p>
            <a:r>
              <a:rPr lang="en-US"/>
              <a:t>Some work follows a single path, but most initiatives touch multiple paths at once. Understanding these common routes helps you start in the right place, anticipate who else may be involved, and move work forward more efficiently. The goal isn’t to memorize this diagram — it’s to build a mental map that reduces guesswork, delays, and unnecessary handoffs.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6AA28B54-A11C-5287-1111-617E24C169AE}"/>
              </a:ext>
            </a:extLst>
          </p:cNvPr>
          <p:cNvSpPr>
            <a:spLocks noGrp="1"/>
          </p:cNvSpPr>
          <p:nvPr>
            <p:ph type="sldNum" sz="quarter" idx="5"/>
          </p:nvPr>
        </p:nvSpPr>
        <p:spPr/>
        <p:txBody>
          <a:bodyPr/>
          <a:lstStyle/>
          <a:p>
            <a:fld id="{DC4E014C-771B-8F48-951A-B70313B9BD0B}" type="slidenum">
              <a:rPr lang="en-US" smtClean="0"/>
              <a:t>17</a:t>
            </a:fld>
            <a:endParaRPr lang="en-US"/>
          </a:p>
        </p:txBody>
      </p:sp>
    </p:spTree>
    <p:extLst>
      <p:ext uri="{BB962C8B-B14F-4D97-AF65-F5344CB8AC3E}">
        <p14:creationId xmlns:p14="http://schemas.microsoft.com/office/powerpoint/2010/main" val="37567062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B7625-274F-8C5A-06C6-2F6AE5F70D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B97DE6-60A4-094D-10E7-23D00D344A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FFDC91-184F-5CB6-3244-0EE0D639D152}"/>
              </a:ext>
            </a:extLst>
          </p:cNvPr>
          <p:cNvSpPr>
            <a:spLocks noGrp="1"/>
          </p:cNvSpPr>
          <p:nvPr>
            <p:ph type="body" idx="1"/>
          </p:nvPr>
        </p:nvSpPr>
        <p:spPr/>
        <p:txBody>
          <a:bodyPr/>
          <a:lstStyle/>
          <a:p>
            <a:r>
              <a:rPr lang="en-US" sz="1200" b="1" kern="1200">
                <a:solidFill>
                  <a:schemeClr val="tx1"/>
                </a:solidFill>
                <a:effectLst/>
                <a:latin typeface="+mn-lt"/>
                <a:ea typeface="+mn-ea"/>
                <a:cs typeface="+mn-cs"/>
              </a:rPr>
              <a:t>Speaker Notes: </a:t>
            </a:r>
            <a:r>
              <a:rPr lang="en-US"/>
              <a:t>This visual shows that most work at Kalamazoo College begins with a </a:t>
            </a:r>
            <a:r>
              <a:rPr lang="en-US" b="1"/>
              <a:t>need or idea</a:t>
            </a:r>
            <a:r>
              <a:rPr lang="en-US"/>
              <a:t>, not with a specific office. From there, the work flows through one or more interconnected pathways depending on the situation.</a:t>
            </a:r>
          </a:p>
          <a:p>
            <a:r>
              <a:rPr lang="en-US"/>
              <a:t>Some work follows a single path, but most initiatives touch multiple paths at once. Understanding these common routes helps you start in the right place, anticipate who else may be involved, and move work forward more efficiently. The goal isn’t to memorize this diagram — it’s to build a mental map that reduces guesswork, delays, and unnecessary handoffs.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F9817553-7220-661A-CE68-F1086E479052}"/>
              </a:ext>
            </a:extLst>
          </p:cNvPr>
          <p:cNvSpPr>
            <a:spLocks noGrp="1"/>
          </p:cNvSpPr>
          <p:nvPr>
            <p:ph type="sldNum" sz="quarter" idx="5"/>
          </p:nvPr>
        </p:nvSpPr>
        <p:spPr/>
        <p:txBody>
          <a:bodyPr/>
          <a:lstStyle/>
          <a:p>
            <a:fld id="{DC4E014C-771B-8F48-951A-B70313B9BD0B}" type="slidenum">
              <a:rPr lang="en-US" smtClean="0"/>
              <a:t>18</a:t>
            </a:fld>
            <a:endParaRPr lang="en-US"/>
          </a:p>
        </p:txBody>
      </p:sp>
    </p:spTree>
    <p:extLst>
      <p:ext uri="{BB962C8B-B14F-4D97-AF65-F5344CB8AC3E}">
        <p14:creationId xmlns:p14="http://schemas.microsoft.com/office/powerpoint/2010/main" val="26793659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48BE7-49CF-1066-2077-F12EC073FE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8E1F45-3085-FF8A-DA69-8233D90140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840B01-B5F8-CAEA-4723-A1183FA129C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Thank you for your time and for the work you do to keep K running every day.</a:t>
            </a:r>
          </a:p>
          <a:p>
            <a:endParaRPr lang="en-US"/>
          </a:p>
        </p:txBody>
      </p:sp>
      <p:sp>
        <p:nvSpPr>
          <p:cNvPr id="4" name="Slide Number Placeholder 3">
            <a:extLst>
              <a:ext uri="{FF2B5EF4-FFF2-40B4-BE49-F238E27FC236}">
                <a16:creationId xmlns:a16="http://schemas.microsoft.com/office/drawing/2014/main" id="{4DF9FF1E-1900-361E-8AAD-EF4E82C24DA1}"/>
              </a:ext>
            </a:extLst>
          </p:cNvPr>
          <p:cNvSpPr>
            <a:spLocks noGrp="1"/>
          </p:cNvSpPr>
          <p:nvPr>
            <p:ph type="sldNum" sz="quarter" idx="5"/>
          </p:nvPr>
        </p:nvSpPr>
        <p:spPr/>
        <p:txBody>
          <a:bodyPr/>
          <a:lstStyle/>
          <a:p>
            <a:fld id="{DC4E014C-771B-8F48-951A-B70313B9BD0B}" type="slidenum">
              <a:rPr lang="en-US" smtClean="0"/>
              <a:t>19</a:t>
            </a:fld>
            <a:endParaRPr lang="en-US"/>
          </a:p>
        </p:txBody>
      </p:sp>
    </p:spTree>
    <p:extLst>
      <p:ext uri="{BB962C8B-B14F-4D97-AF65-F5344CB8AC3E}">
        <p14:creationId xmlns:p14="http://schemas.microsoft.com/office/powerpoint/2010/main" val="291427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This workshop was designed directly in response to staff survey feedback. Many of you told us you want more institutional knowledge—how offices interact, how decisions are made, and where to go first. At the same time, you shared that time and workload are real barriers. This session is intentionally designed to be high-impact and respectful of your time.</a:t>
            </a:r>
            <a:endParaRPr lang="en-US"/>
          </a:p>
        </p:txBody>
      </p:sp>
      <p:sp>
        <p:nvSpPr>
          <p:cNvPr id="4" name="Slide Number Placeholder 3"/>
          <p:cNvSpPr>
            <a:spLocks noGrp="1"/>
          </p:cNvSpPr>
          <p:nvPr>
            <p:ph type="sldNum" sz="quarter" idx="5"/>
          </p:nvPr>
        </p:nvSpPr>
        <p:spPr/>
        <p:txBody>
          <a:bodyPr/>
          <a:lstStyle/>
          <a:p>
            <a:fld id="{DC4E014C-771B-8F48-951A-B70313B9BD0B}" type="slidenum">
              <a:rPr lang="en-US" smtClean="0"/>
              <a:t>2</a:t>
            </a:fld>
            <a:endParaRPr lang="en-US"/>
          </a:p>
        </p:txBody>
      </p:sp>
    </p:spTree>
    <p:extLst>
      <p:ext uri="{BB962C8B-B14F-4D97-AF65-F5344CB8AC3E}">
        <p14:creationId xmlns:p14="http://schemas.microsoft.com/office/powerpoint/2010/main" val="31350236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Our purpose today is threefold: first, to clarify what key offices do; second, to show how information and approvals move across campus; and third, to help you feel more confident navigating campus systems. If you leave with a clearer mental map of how work flows at K, this session has done its job.</a:t>
            </a:r>
          </a:p>
          <a:p>
            <a:endParaRPr lang="en-US"/>
          </a:p>
        </p:txBody>
      </p:sp>
      <p:sp>
        <p:nvSpPr>
          <p:cNvPr id="4" name="Slide Number Placeholder 3"/>
          <p:cNvSpPr>
            <a:spLocks noGrp="1"/>
          </p:cNvSpPr>
          <p:nvPr>
            <p:ph type="sldNum" sz="quarter" idx="5"/>
          </p:nvPr>
        </p:nvSpPr>
        <p:spPr/>
        <p:txBody>
          <a:bodyPr/>
          <a:lstStyle/>
          <a:p>
            <a:fld id="{DC4E014C-771B-8F48-951A-B70313B9BD0B}" type="slidenum">
              <a:rPr lang="en-US" smtClean="0"/>
              <a:t>3</a:t>
            </a:fld>
            <a:endParaRPr lang="en-US"/>
          </a:p>
        </p:txBody>
      </p:sp>
    </p:spTree>
    <p:extLst>
      <p:ext uri="{BB962C8B-B14F-4D97-AF65-F5344CB8AC3E}">
        <p14:creationId xmlns:p14="http://schemas.microsoft.com/office/powerpoint/2010/main" val="1452282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By the end of the session, you should be able to identify which offices are involved in common situations, understand where responsibilities are centralized versus shared, and apply systems thinking to everyday work. This is about reducing friction and frustration—not adding steps.</a:t>
            </a:r>
          </a:p>
          <a:p>
            <a:endParaRPr lang="en-US"/>
          </a:p>
        </p:txBody>
      </p:sp>
      <p:sp>
        <p:nvSpPr>
          <p:cNvPr id="4" name="Slide Number Placeholder 3"/>
          <p:cNvSpPr>
            <a:spLocks noGrp="1"/>
          </p:cNvSpPr>
          <p:nvPr>
            <p:ph type="sldNum" sz="quarter" idx="5"/>
          </p:nvPr>
        </p:nvSpPr>
        <p:spPr/>
        <p:txBody>
          <a:bodyPr/>
          <a:lstStyle/>
          <a:p>
            <a:fld id="{DC4E014C-771B-8F48-951A-B70313B9BD0B}" type="slidenum">
              <a:rPr lang="en-US" smtClean="0"/>
              <a:t>4</a:t>
            </a:fld>
            <a:endParaRPr lang="en-US"/>
          </a:p>
        </p:txBody>
      </p:sp>
    </p:spTree>
    <p:extLst>
      <p:ext uri="{BB962C8B-B14F-4D97-AF65-F5344CB8AC3E}">
        <p14:creationId xmlns:p14="http://schemas.microsoft.com/office/powerpoint/2010/main" val="1012872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EE5DE-33B3-C707-79F2-22CAFC8540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C9A56F-F0BB-47F6-8407-0E4151A3AC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739B61-A800-806C-C6A9-B6E20D9332B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Calibri"/>
              <a:cs typeface="Calibri"/>
            </a:endParaRPr>
          </a:p>
          <a:p>
            <a:endParaRPr lang="en-US"/>
          </a:p>
        </p:txBody>
      </p:sp>
      <p:sp>
        <p:nvSpPr>
          <p:cNvPr id="4" name="Slide Number Placeholder 3">
            <a:extLst>
              <a:ext uri="{FF2B5EF4-FFF2-40B4-BE49-F238E27FC236}">
                <a16:creationId xmlns:a16="http://schemas.microsoft.com/office/drawing/2014/main" id="{53FC8D37-3A40-2E04-0283-5D489C6A80E7}"/>
              </a:ext>
            </a:extLst>
          </p:cNvPr>
          <p:cNvSpPr>
            <a:spLocks noGrp="1"/>
          </p:cNvSpPr>
          <p:nvPr>
            <p:ph type="sldNum" sz="quarter" idx="5"/>
          </p:nvPr>
        </p:nvSpPr>
        <p:spPr/>
        <p:txBody>
          <a:bodyPr/>
          <a:lstStyle/>
          <a:p>
            <a:fld id="{DC4E014C-771B-8F48-951A-B70313B9BD0B}" type="slidenum">
              <a:rPr lang="en-US" smtClean="0"/>
              <a:t>5</a:t>
            </a:fld>
            <a:endParaRPr lang="en-US"/>
          </a:p>
        </p:txBody>
      </p:sp>
    </p:spTree>
    <p:extLst>
      <p:ext uri="{BB962C8B-B14F-4D97-AF65-F5344CB8AC3E}">
        <p14:creationId xmlns:p14="http://schemas.microsoft.com/office/powerpoint/2010/main" val="1754043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36880-F5A8-8DB8-C8FB-6696EFE1B4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DF3EE8-E001-C14D-0BDA-69E2A604F4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30B88C-4459-E483-6003-EA8A767F93AD}"/>
              </a:ext>
            </a:extLst>
          </p:cNvPr>
          <p:cNvSpPr>
            <a:spLocks noGrp="1"/>
          </p:cNvSpPr>
          <p:nvPr>
            <p:ph type="body" idx="1"/>
          </p:nvPr>
        </p:nvSpPr>
        <p:spPr/>
        <p:txBody>
          <a:bodyPr/>
          <a:lstStyle/>
          <a:p>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No office at K works in isolation. Most initiatives, requests, and decisions move across multiple areas. When we understand those connections, work moves faster and collaboration feels less frustrating. I’ll start with a quick poll to get a sense of which offices you interact with most.</a:t>
            </a:r>
          </a:p>
        </p:txBody>
      </p:sp>
      <p:sp>
        <p:nvSpPr>
          <p:cNvPr id="4" name="Slide Number Placeholder 3">
            <a:extLst>
              <a:ext uri="{FF2B5EF4-FFF2-40B4-BE49-F238E27FC236}">
                <a16:creationId xmlns:a16="http://schemas.microsoft.com/office/drawing/2014/main" id="{335AA244-667E-1947-B9A6-8B7AB5DD7ED8}"/>
              </a:ext>
            </a:extLst>
          </p:cNvPr>
          <p:cNvSpPr>
            <a:spLocks noGrp="1"/>
          </p:cNvSpPr>
          <p:nvPr>
            <p:ph type="sldNum" sz="quarter" idx="5"/>
          </p:nvPr>
        </p:nvSpPr>
        <p:spPr/>
        <p:txBody>
          <a:bodyPr/>
          <a:lstStyle/>
          <a:p>
            <a:fld id="{DC4E014C-771B-8F48-951A-B70313B9BD0B}" type="slidenum">
              <a:rPr lang="en-US" smtClean="0"/>
              <a:t>6</a:t>
            </a:fld>
            <a:endParaRPr lang="en-US"/>
          </a:p>
        </p:txBody>
      </p:sp>
    </p:spTree>
    <p:extLst>
      <p:ext uri="{BB962C8B-B14F-4D97-AF65-F5344CB8AC3E}">
        <p14:creationId xmlns:p14="http://schemas.microsoft.com/office/powerpoint/2010/main" val="2137461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8793A-059B-BF56-9EB4-F20BA42C1F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9F65DB-7A54-0E91-CCD1-BC55F12711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9DA184-E375-18CD-3451-2BBD79771E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mn-lt"/>
                <a:ea typeface="+mn-ea"/>
                <a:cs typeface="+mn-cs"/>
              </a:rPr>
              <a:t>Speaker Notes: </a:t>
            </a:r>
            <a:r>
              <a:rPr lang="en-US" sz="1200" kern="1200">
                <a:solidFill>
                  <a:schemeClr val="tx1"/>
                </a:solidFill>
                <a:effectLst/>
                <a:latin typeface="+mn-lt"/>
                <a:ea typeface="+mn-ea"/>
                <a:cs typeface="+mn-cs"/>
              </a:rPr>
              <a:t>Today we’re highlighting offices that staff most often interact with when work crosses departmental lines. This is not an exhaustive list, but it represents the core administrative and student-facing systems that keep the College running. A quick clarification before we go further: Student Employment lives in Human Resources, and Payroll and Finance live in the Business Office, for the purposes of this training. This reflects how work is structured at K and helps avoid confusion about where to start.</a:t>
            </a:r>
          </a:p>
          <a:p>
            <a:endParaRPr lang="en-US" sz="1200" kern="1200">
              <a:solidFill>
                <a:schemeClr val="tx1"/>
              </a:solidFill>
              <a:effectLst/>
              <a:latin typeface="+mn-lt"/>
              <a:ea typeface="+mn-ea"/>
              <a:cs typeface="+mn-cs"/>
            </a:endParaRPr>
          </a:p>
          <a:p>
            <a:endParaRPr lang="en-US"/>
          </a:p>
        </p:txBody>
      </p:sp>
      <p:sp>
        <p:nvSpPr>
          <p:cNvPr id="4" name="Slide Number Placeholder 3">
            <a:extLst>
              <a:ext uri="{FF2B5EF4-FFF2-40B4-BE49-F238E27FC236}">
                <a16:creationId xmlns:a16="http://schemas.microsoft.com/office/drawing/2014/main" id="{DD28D12A-B860-13E8-9FAD-AD8FF40ACF3A}"/>
              </a:ext>
            </a:extLst>
          </p:cNvPr>
          <p:cNvSpPr>
            <a:spLocks noGrp="1"/>
          </p:cNvSpPr>
          <p:nvPr>
            <p:ph type="sldNum" sz="quarter" idx="5"/>
          </p:nvPr>
        </p:nvSpPr>
        <p:spPr/>
        <p:txBody>
          <a:bodyPr/>
          <a:lstStyle/>
          <a:p>
            <a:fld id="{DC4E014C-771B-8F48-951A-B70313B9BD0B}" type="slidenum">
              <a:rPr lang="en-US" smtClean="0"/>
              <a:t>7</a:t>
            </a:fld>
            <a:endParaRPr lang="en-US"/>
          </a:p>
        </p:txBody>
      </p:sp>
    </p:spTree>
    <p:extLst>
      <p:ext uri="{BB962C8B-B14F-4D97-AF65-F5344CB8AC3E}">
        <p14:creationId xmlns:p14="http://schemas.microsoft.com/office/powerpoint/2010/main" val="865153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BE3F8-B1F4-F623-D56C-6D40281A6F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B78A1B-661E-BCCA-19F9-1D543FF0DE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78C34A-E28C-8E9F-88A8-61C93ECB6E8F}"/>
              </a:ext>
            </a:extLst>
          </p:cNvPr>
          <p:cNvSpPr>
            <a:spLocks noGrp="1"/>
          </p:cNvSpPr>
          <p:nvPr>
            <p:ph type="body" idx="1"/>
          </p:nvPr>
        </p:nvSpPr>
        <p:spPr/>
        <p:txBody>
          <a:bodyPr/>
          <a:lstStyle/>
          <a:p>
            <a:pPr>
              <a:defRPr/>
            </a:pPr>
            <a:r>
              <a:rPr lang="en-US" sz="1200" b="1" kern="1200">
                <a:solidFill>
                  <a:schemeClr val="tx1"/>
                </a:solidFill>
                <a:effectLst/>
                <a:latin typeface="+mn-lt"/>
                <a:ea typeface="+mn-ea"/>
                <a:cs typeface="+mn-cs"/>
              </a:rPr>
              <a:t>Speaker Notes: </a:t>
            </a:r>
            <a:r>
              <a:rPr lang="en-US" b="1"/>
              <a:t>only 40% - which means we all have an impact on the 60%!</a:t>
            </a:r>
            <a:endParaRPr lang="en-US">
              <a:ea typeface="Calibri"/>
              <a:cs typeface="Calibri"/>
            </a:endParaRPr>
          </a:p>
          <a:p>
            <a:endParaRPr lang="en-US" sz="1200" kern="1200">
              <a:solidFill>
                <a:schemeClr val="tx1"/>
              </a:solidFill>
              <a:effectLst/>
              <a:latin typeface="+mn-lt"/>
              <a:ea typeface="+mn-ea"/>
              <a:cs typeface="+mn-cs"/>
            </a:endParaRPr>
          </a:p>
          <a:p>
            <a:endParaRPr lang="en-US"/>
          </a:p>
        </p:txBody>
      </p:sp>
      <p:sp>
        <p:nvSpPr>
          <p:cNvPr id="4" name="Slide Number Placeholder 3">
            <a:extLst>
              <a:ext uri="{FF2B5EF4-FFF2-40B4-BE49-F238E27FC236}">
                <a16:creationId xmlns:a16="http://schemas.microsoft.com/office/drawing/2014/main" id="{99F6978C-2DEE-EA07-A35D-12CBC6AD8F1E}"/>
              </a:ext>
            </a:extLst>
          </p:cNvPr>
          <p:cNvSpPr>
            <a:spLocks noGrp="1"/>
          </p:cNvSpPr>
          <p:nvPr>
            <p:ph type="sldNum" sz="quarter" idx="5"/>
          </p:nvPr>
        </p:nvSpPr>
        <p:spPr/>
        <p:txBody>
          <a:bodyPr/>
          <a:lstStyle/>
          <a:p>
            <a:fld id="{DC4E014C-771B-8F48-951A-B70313B9BD0B}" type="slidenum">
              <a:rPr lang="en-US" smtClean="0"/>
              <a:t>8</a:t>
            </a:fld>
            <a:endParaRPr lang="en-US"/>
          </a:p>
        </p:txBody>
      </p:sp>
    </p:spTree>
    <p:extLst>
      <p:ext uri="{BB962C8B-B14F-4D97-AF65-F5344CB8AC3E}">
        <p14:creationId xmlns:p14="http://schemas.microsoft.com/office/powerpoint/2010/main" val="1084143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9972D-FB62-7896-0FC7-8D571D2414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253B82-8E76-4F7D-9001-8EE154D6E7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512B49-D691-0DC0-ACBB-37AD53BE7D7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mn-lt"/>
                <a:ea typeface="+mn-ea"/>
                <a:cs typeface="+mn-cs"/>
              </a:rPr>
              <a:t>Speaker Notes: </a:t>
            </a:r>
            <a:endParaRPr lang="en-US" sz="1200" kern="1200">
              <a:solidFill>
                <a:schemeClr val="tx1"/>
              </a:solidFill>
              <a:effectLst/>
              <a:latin typeface="+mn-lt"/>
              <a:ea typeface="Calibri"/>
              <a:cs typeface="Calibri"/>
            </a:endParaRPr>
          </a:p>
          <a:p>
            <a:endParaRPr lang="en-US" sz="1200" kern="1200">
              <a:solidFill>
                <a:schemeClr val="tx1"/>
              </a:solidFill>
              <a:effectLst/>
              <a:latin typeface="+mn-lt"/>
              <a:ea typeface="+mn-ea"/>
              <a:cs typeface="+mn-cs"/>
            </a:endParaRPr>
          </a:p>
          <a:p>
            <a:endParaRPr lang="en-US"/>
          </a:p>
        </p:txBody>
      </p:sp>
      <p:sp>
        <p:nvSpPr>
          <p:cNvPr id="4" name="Slide Number Placeholder 3">
            <a:extLst>
              <a:ext uri="{FF2B5EF4-FFF2-40B4-BE49-F238E27FC236}">
                <a16:creationId xmlns:a16="http://schemas.microsoft.com/office/drawing/2014/main" id="{C0C3BADE-6067-CD26-E505-92BBDAFBDFEE}"/>
              </a:ext>
            </a:extLst>
          </p:cNvPr>
          <p:cNvSpPr>
            <a:spLocks noGrp="1"/>
          </p:cNvSpPr>
          <p:nvPr>
            <p:ph type="sldNum" sz="quarter" idx="5"/>
          </p:nvPr>
        </p:nvSpPr>
        <p:spPr/>
        <p:txBody>
          <a:bodyPr/>
          <a:lstStyle/>
          <a:p>
            <a:fld id="{DC4E014C-771B-8F48-951A-B70313B9BD0B}" type="slidenum">
              <a:rPr lang="en-US" smtClean="0"/>
              <a:t>9</a:t>
            </a:fld>
            <a:endParaRPr lang="en-US"/>
          </a:p>
        </p:txBody>
      </p:sp>
    </p:spTree>
    <p:extLst>
      <p:ext uri="{BB962C8B-B14F-4D97-AF65-F5344CB8AC3E}">
        <p14:creationId xmlns:p14="http://schemas.microsoft.com/office/powerpoint/2010/main" val="2087146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788353D-D743-444B-BAC4-02CA46A1293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1101267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88353D-D743-444B-BAC4-02CA46A1293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488875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88353D-D743-444B-BAC4-02CA46A1293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265338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88353D-D743-444B-BAC4-02CA46A1293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1985626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88353D-D743-444B-BAC4-02CA46A1293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522509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88353D-D743-444B-BAC4-02CA46A12938}"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753794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88353D-D743-444B-BAC4-02CA46A12938}" type="datetimeFigureOut">
              <a:rPr lang="en-US" smtClean="0"/>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101604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88353D-D743-444B-BAC4-02CA46A12938}" type="datetimeFigureOut">
              <a:rPr lang="en-US" smtClean="0"/>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2005316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88353D-D743-444B-BAC4-02CA46A12938}" type="datetimeFigureOut">
              <a:rPr lang="en-US" smtClean="0"/>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74363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88353D-D743-444B-BAC4-02CA46A12938}"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2137936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88353D-D743-444B-BAC4-02CA46A12938}"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2775BC-95EF-7945-84CF-36EA85175066}" type="slidenum">
              <a:rPr lang="en-US" smtClean="0"/>
              <a:t>‹#›</a:t>
            </a:fld>
            <a:endParaRPr lang="en-US"/>
          </a:p>
        </p:txBody>
      </p:sp>
    </p:spTree>
    <p:extLst>
      <p:ext uri="{BB962C8B-B14F-4D97-AF65-F5344CB8AC3E}">
        <p14:creationId xmlns:p14="http://schemas.microsoft.com/office/powerpoint/2010/main" val="597751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88353D-D743-444B-BAC4-02CA46A12938}" type="datetimeFigureOut">
              <a:rPr lang="en-US" smtClean="0"/>
              <a:t>3/3/2026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775BC-95EF-7945-84CF-36EA85175066}" type="slidenum">
              <a:rPr lang="en-US" smtClean="0"/>
              <a:t>‹#›</a:t>
            </a:fld>
            <a:endParaRPr lang="en-US"/>
          </a:p>
        </p:txBody>
      </p:sp>
    </p:spTree>
    <p:extLst>
      <p:ext uri="{BB962C8B-B14F-4D97-AF65-F5344CB8AC3E}">
        <p14:creationId xmlns:p14="http://schemas.microsoft.com/office/powerpoint/2010/main" val="1911807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hyperlink" Target="https://hr.kzoo.edu/current-employees/employee-relations/training-and-development/katalyst-staff-development-program/post-training-survey/"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0A0DF-9E98-B1C1-C347-26A369D19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D76A0BC-7543-22FA-D549-F0262C76BF09}"/>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A13406E-A3A1-3531-6937-ADEEF8DFC4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3" name="TextBox 2">
            <a:extLst>
              <a:ext uri="{FF2B5EF4-FFF2-40B4-BE49-F238E27FC236}">
                <a16:creationId xmlns:a16="http://schemas.microsoft.com/office/drawing/2014/main" id="{A452352B-2779-8825-009E-8ABC8CFC4606}"/>
              </a:ext>
            </a:extLst>
          </p:cNvPr>
          <p:cNvSpPr txBox="1"/>
          <p:nvPr/>
        </p:nvSpPr>
        <p:spPr>
          <a:xfrm>
            <a:off x="384395" y="4310529"/>
            <a:ext cx="11416702" cy="698012"/>
          </a:xfrm>
          <a:prstGeom prst="rect">
            <a:avLst/>
          </a:prstGeom>
          <a:noFill/>
        </p:spPr>
        <p:txBody>
          <a:bodyPr wrap="square" lIns="91440" tIns="45720" rIns="91440" bIns="45720" anchor="t">
            <a:spAutoFit/>
          </a:bodyPr>
          <a:lstStyle/>
          <a:p>
            <a:pPr algn="ctr">
              <a:lnSpc>
                <a:spcPct val="115000"/>
              </a:lnSpc>
              <a:spcAft>
                <a:spcPts val="800"/>
              </a:spcAft>
            </a:pPr>
            <a:r>
              <a:rPr lang="en-US" sz="3600" b="1" kern="100">
                <a:latin typeface="Aptos"/>
                <a:ea typeface="Aptos" panose="020B0004020202020204" pitchFamily="34" charset="0"/>
                <a:cs typeface="Times New Roman"/>
              </a:rPr>
              <a:t>(</a:t>
            </a:r>
            <a:r>
              <a:rPr lang="en-US" sz="3600" b="1" kern="100">
                <a:effectLst/>
                <a:latin typeface="Aptos"/>
                <a:ea typeface="Aptos" panose="020B0004020202020204" pitchFamily="34" charset="0"/>
                <a:cs typeface="Times New Roman"/>
              </a:rPr>
              <a:t>K</a:t>
            </a:r>
            <a:r>
              <a:rPr lang="en-US" sz="3600" b="1" kern="100">
                <a:latin typeface="Aptos"/>
                <a:ea typeface="Aptos" panose="020B0004020202020204" pitchFamily="34" charset="0"/>
                <a:cs typeface="Times New Roman"/>
              </a:rPr>
              <a:t>)navigating</a:t>
            </a:r>
            <a:r>
              <a:rPr lang="en-US" sz="3600" b="1" kern="100">
                <a:effectLst/>
                <a:latin typeface="Aptos"/>
                <a:ea typeface="Aptos" panose="020B0004020202020204" pitchFamily="34" charset="0"/>
                <a:cs typeface="Times New Roman"/>
              </a:rPr>
              <a:t> </a:t>
            </a:r>
            <a:r>
              <a:rPr lang="en-US" sz="3600" b="1" kern="100">
                <a:latin typeface="Aptos"/>
                <a:ea typeface="Aptos" panose="020B0004020202020204" pitchFamily="34" charset="0"/>
                <a:cs typeface="Times New Roman"/>
              </a:rPr>
              <a:t>K: </a:t>
            </a:r>
            <a:r>
              <a:rPr lang="en-US" sz="3600" b="1" kern="100">
                <a:effectLst/>
                <a:latin typeface="Aptos"/>
                <a:ea typeface="Aptos" panose="020B0004020202020204" pitchFamily="34" charset="0"/>
                <a:cs typeface="Times New Roman"/>
              </a:rPr>
              <a:t>Working Better Together </a:t>
            </a:r>
          </a:p>
        </p:txBody>
      </p:sp>
      <p:sp>
        <p:nvSpPr>
          <p:cNvPr id="6" name="TextBox 5">
            <a:extLst>
              <a:ext uri="{FF2B5EF4-FFF2-40B4-BE49-F238E27FC236}">
                <a16:creationId xmlns:a16="http://schemas.microsoft.com/office/drawing/2014/main" id="{57D604AE-2249-6B12-A9A0-77337FA987C8}"/>
              </a:ext>
            </a:extLst>
          </p:cNvPr>
          <p:cNvSpPr txBox="1"/>
          <p:nvPr/>
        </p:nvSpPr>
        <p:spPr>
          <a:xfrm>
            <a:off x="443692" y="984806"/>
            <a:ext cx="11304614" cy="971356"/>
          </a:xfrm>
          <a:prstGeom prst="rect">
            <a:avLst/>
          </a:prstGeom>
          <a:noFill/>
        </p:spPr>
        <p:txBody>
          <a:bodyPr wrap="square">
            <a:spAutoFit/>
          </a:bodyPr>
          <a:lstStyle/>
          <a:p>
            <a:pPr marL="0" marR="0">
              <a:lnSpc>
                <a:spcPct val="115000"/>
              </a:lnSpc>
              <a:spcAft>
                <a:spcPts val="800"/>
              </a:spcAft>
              <a:buNone/>
            </a:pPr>
            <a:r>
              <a:rPr lang="en-US" sz="5400" b="1" kern="100">
                <a:effectLst/>
                <a:latin typeface="Times New Roman" panose="02020603050405020304" pitchFamily="18" charset="0"/>
                <a:ea typeface="Aptos" panose="020B0004020202020204" pitchFamily="34" charset="0"/>
                <a:cs typeface="Times New Roman" panose="02020603050405020304" pitchFamily="18" charset="0"/>
              </a:rPr>
              <a:t>Katalyst: Staff Development Program</a:t>
            </a:r>
            <a:endParaRPr lang="en-US" sz="54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D74EBAE-316E-24EF-2B45-0CDED7B14D56}"/>
              </a:ext>
            </a:extLst>
          </p:cNvPr>
          <p:cNvSpPr txBox="1"/>
          <p:nvPr/>
        </p:nvSpPr>
        <p:spPr>
          <a:xfrm>
            <a:off x="729322" y="1953970"/>
            <a:ext cx="11013962" cy="2130904"/>
          </a:xfrm>
          <a:prstGeom prst="rect">
            <a:avLst/>
          </a:prstGeom>
          <a:noFill/>
        </p:spPr>
        <p:txBody>
          <a:bodyPr wrap="square" lIns="91440" tIns="45720" rIns="91440" bIns="45720" anchor="t">
            <a:spAutoFit/>
          </a:bodyPr>
          <a:lstStyle/>
          <a:p>
            <a:pPr algn="ctr">
              <a:lnSpc>
                <a:spcPct val="115000"/>
              </a:lnSpc>
              <a:spcAft>
                <a:spcPts val="800"/>
              </a:spcAft>
            </a:pPr>
            <a:r>
              <a:rPr lang="en-US" sz="6000">
                <a:solidFill>
                  <a:srgbClr val="EA6820"/>
                </a:solidFill>
                <a:latin typeface="Times New Roman"/>
                <a:cs typeface="Times New Roman"/>
              </a:rPr>
              <a:t>Pathway 1: </a:t>
            </a:r>
            <a:r>
              <a:rPr lang="en-US" sz="6000" kern="100">
                <a:solidFill>
                  <a:srgbClr val="EA6820"/>
                </a:solidFill>
                <a:effectLst/>
                <a:latin typeface="Times New Roman"/>
                <a:ea typeface="Aptos" panose="020B0004020202020204" pitchFamily="34" charset="0"/>
                <a:cs typeface="Times New Roman"/>
              </a:rPr>
              <a:t>Orientation to Higher Ed at K</a:t>
            </a:r>
            <a:endParaRPr lang="en-US"/>
          </a:p>
        </p:txBody>
      </p:sp>
    </p:spTree>
    <p:extLst>
      <p:ext uri="{BB962C8B-B14F-4D97-AF65-F5344CB8AC3E}">
        <p14:creationId xmlns:p14="http://schemas.microsoft.com/office/powerpoint/2010/main" val="375573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1CF62-8D12-1209-D2D3-7EDF013D34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D8AB090-720B-DF39-422F-5F1134F73C7B}"/>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DA24639-7B41-86BF-562E-2DF9A2F9D5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4CC04F2C-9BE9-EABD-A1E8-FA2D8A05307A}"/>
              </a:ext>
            </a:extLst>
          </p:cNvPr>
          <p:cNvSpPr txBox="1"/>
          <p:nvPr/>
        </p:nvSpPr>
        <p:spPr>
          <a:xfrm>
            <a:off x="602673" y="520815"/>
            <a:ext cx="6097978" cy="630750"/>
          </a:xfrm>
          <a:prstGeom prst="rect">
            <a:avLst/>
          </a:prstGeom>
          <a:noFill/>
        </p:spPr>
        <p:txBody>
          <a:bodyPr wrap="square" lIns="91440" tIns="45720" rIns="91440" bIns="45720" anchor="t">
            <a:spAutoFit/>
          </a:bodyPr>
          <a:lstStyle/>
          <a:p>
            <a:pPr>
              <a:lnSpc>
                <a:spcPct val="115000"/>
              </a:lnSpc>
              <a:spcAft>
                <a:spcPts val="800"/>
              </a:spcAft>
            </a:pPr>
            <a:r>
              <a:rPr lang="en-US" sz="3200" b="1">
                <a:latin typeface="Aptos"/>
                <a:cs typeface="Times New Roman"/>
              </a:rPr>
              <a:t>Why are we here? </a:t>
            </a:r>
            <a:endParaRPr lang="en-US" sz="3200" kern="100">
              <a:effectLst/>
              <a:latin typeface="Aptos"/>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3D832B69-0929-4E75-728B-719002FB90E7}"/>
              </a:ext>
            </a:extLst>
          </p:cNvPr>
          <p:cNvSpPr txBox="1"/>
          <p:nvPr/>
        </p:nvSpPr>
        <p:spPr>
          <a:xfrm>
            <a:off x="1168400" y="1612900"/>
            <a:ext cx="9510650" cy="3170099"/>
          </a:xfrm>
          <a:prstGeom prst="rect">
            <a:avLst/>
          </a:prstGeom>
          <a:solidFill>
            <a:srgbClr val="ED7D3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4000"/>
              <a:t>At K, </a:t>
            </a:r>
            <a:r>
              <a:rPr lang="en-US" sz="4000" b="1" u="sng"/>
              <a:t>our</a:t>
            </a:r>
            <a:r>
              <a:rPr lang="en-US" sz="4000"/>
              <a:t> mission is to prepare our graduates to better understand, live successfully within, and provide enlightened leadership to a richly diverse and increasingly complex world.</a:t>
            </a:r>
          </a:p>
        </p:txBody>
      </p:sp>
    </p:spTree>
    <p:extLst>
      <p:ext uri="{BB962C8B-B14F-4D97-AF65-F5344CB8AC3E}">
        <p14:creationId xmlns:p14="http://schemas.microsoft.com/office/powerpoint/2010/main" val="1235846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CED5D-E737-C522-B6F0-2F9ECE7A89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50E1741-5D62-FF31-8A3B-217A479D1649}"/>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E03C73B-CE8C-55CA-E5E7-2F13F43401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FB3FFB7B-61DD-87EF-D33F-F76EAE6C416C}"/>
              </a:ext>
            </a:extLst>
          </p:cNvPr>
          <p:cNvSpPr txBox="1"/>
          <p:nvPr/>
        </p:nvSpPr>
        <p:spPr>
          <a:xfrm>
            <a:off x="602673" y="520815"/>
            <a:ext cx="10380203" cy="613245"/>
          </a:xfrm>
          <a:prstGeom prst="rect">
            <a:avLst/>
          </a:prstGeom>
          <a:noFill/>
        </p:spPr>
        <p:txBody>
          <a:bodyPr wrap="square" lIns="91440" tIns="45720" rIns="91440" bIns="45720" anchor="t">
            <a:spAutoFit/>
          </a:bodyPr>
          <a:lstStyle/>
          <a:p>
            <a:pPr>
              <a:lnSpc>
                <a:spcPct val="115000"/>
              </a:lnSpc>
              <a:spcAft>
                <a:spcPts val="800"/>
              </a:spcAft>
            </a:pPr>
            <a:r>
              <a:rPr lang="en-US" sz="3200" b="1">
                <a:latin typeface="Times New Roman"/>
                <a:cs typeface="Times New Roman"/>
              </a:rPr>
              <a:t>Centralized v Decentralized Decision Making</a:t>
            </a:r>
            <a:endParaRPr lang="en-US" sz="3200" b="1">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6" name="Text Placeholder 5">
            <a:extLst>
              <a:ext uri="{FF2B5EF4-FFF2-40B4-BE49-F238E27FC236}">
                <a16:creationId xmlns:a16="http://schemas.microsoft.com/office/drawing/2014/main" id="{433F1A7B-945D-1F5F-0359-8F13CA42A2E8}"/>
              </a:ext>
            </a:extLst>
          </p:cNvPr>
          <p:cNvSpPr>
            <a:spLocks noGrp="1"/>
          </p:cNvSpPr>
          <p:nvPr>
            <p:ph type="body" idx="1"/>
          </p:nvPr>
        </p:nvSpPr>
        <p:spPr>
          <a:xfrm>
            <a:off x="839788" y="1001379"/>
            <a:ext cx="5157787" cy="823912"/>
          </a:xfrm>
        </p:spPr>
        <p:txBody>
          <a:bodyPr/>
          <a:lstStyle/>
          <a:p>
            <a:r>
              <a:rPr lang="en-US">
                <a:ea typeface="Calibri"/>
                <a:cs typeface="Calibri"/>
              </a:rPr>
              <a:t>Centralized Decision-Making</a:t>
            </a:r>
            <a:endParaRPr lang="en-US"/>
          </a:p>
        </p:txBody>
      </p:sp>
      <p:sp>
        <p:nvSpPr>
          <p:cNvPr id="8" name="Content Placeholder 7">
            <a:extLst>
              <a:ext uri="{FF2B5EF4-FFF2-40B4-BE49-F238E27FC236}">
                <a16:creationId xmlns:a16="http://schemas.microsoft.com/office/drawing/2014/main" id="{9D773155-F475-DB00-5813-FBFD2A04B2E1}"/>
              </a:ext>
            </a:extLst>
          </p:cNvPr>
          <p:cNvSpPr>
            <a:spLocks noGrp="1"/>
          </p:cNvSpPr>
          <p:nvPr>
            <p:ph sz="half" idx="2"/>
          </p:nvPr>
        </p:nvSpPr>
        <p:spPr>
          <a:xfrm>
            <a:off x="839788" y="2036512"/>
            <a:ext cx="5157787" cy="3684588"/>
          </a:xfrm>
        </p:spPr>
        <p:txBody>
          <a:bodyPr vert="horz" lIns="91440" tIns="45720" rIns="91440" bIns="45720" rtlCol="0" anchor="t">
            <a:normAutofit/>
          </a:bodyPr>
          <a:lstStyle/>
          <a:p>
            <a:r>
              <a:rPr lang="en-US">
                <a:ea typeface="Calibri"/>
                <a:cs typeface="Calibri"/>
              </a:rPr>
              <a:t>Authority concentrated at the top</a:t>
            </a:r>
          </a:p>
          <a:p>
            <a:r>
              <a:rPr lang="en-US">
                <a:ea typeface="Calibri"/>
                <a:cs typeface="Calibri"/>
              </a:rPr>
              <a:t>Standardized policies and oversight</a:t>
            </a:r>
          </a:p>
          <a:p>
            <a:r>
              <a:rPr lang="en-US">
                <a:ea typeface="Calibri"/>
                <a:cs typeface="Calibri"/>
              </a:rPr>
              <a:t>Slower, but consistent</a:t>
            </a:r>
          </a:p>
          <a:p>
            <a:r>
              <a:rPr lang="en-US">
                <a:ea typeface="Calibri"/>
                <a:cs typeface="Calibri"/>
              </a:rPr>
              <a:t>Best for high-risk or institution-wide decisions</a:t>
            </a:r>
          </a:p>
        </p:txBody>
      </p:sp>
      <p:sp>
        <p:nvSpPr>
          <p:cNvPr id="9" name="Text Placeholder 8">
            <a:extLst>
              <a:ext uri="{FF2B5EF4-FFF2-40B4-BE49-F238E27FC236}">
                <a16:creationId xmlns:a16="http://schemas.microsoft.com/office/drawing/2014/main" id="{F3E99244-6C92-DF35-063B-C3DDB0A3F660}"/>
              </a:ext>
            </a:extLst>
          </p:cNvPr>
          <p:cNvSpPr>
            <a:spLocks noGrp="1"/>
          </p:cNvSpPr>
          <p:nvPr>
            <p:ph type="body" sz="quarter" idx="3"/>
          </p:nvPr>
        </p:nvSpPr>
        <p:spPr>
          <a:xfrm>
            <a:off x="6172200" y="1300163"/>
            <a:ext cx="5183188" cy="823912"/>
          </a:xfrm>
        </p:spPr>
        <p:txBody>
          <a:bodyPr/>
          <a:lstStyle/>
          <a:p>
            <a:r>
              <a:rPr lang="en-US">
                <a:ea typeface="Calibri"/>
                <a:cs typeface="Calibri"/>
              </a:rPr>
              <a:t>Decentralized (Delegated) Decision-Making</a:t>
            </a:r>
            <a:endParaRPr lang="en-US"/>
          </a:p>
        </p:txBody>
      </p:sp>
      <p:sp>
        <p:nvSpPr>
          <p:cNvPr id="10" name="Content Placeholder 9">
            <a:extLst>
              <a:ext uri="{FF2B5EF4-FFF2-40B4-BE49-F238E27FC236}">
                <a16:creationId xmlns:a16="http://schemas.microsoft.com/office/drawing/2014/main" id="{A1D62D6D-7536-CD44-2EBD-41A3158E9A01}"/>
              </a:ext>
            </a:extLst>
          </p:cNvPr>
          <p:cNvSpPr>
            <a:spLocks noGrp="1"/>
          </p:cNvSpPr>
          <p:nvPr>
            <p:ph sz="quarter" idx="4"/>
          </p:nvPr>
        </p:nvSpPr>
        <p:spPr>
          <a:xfrm>
            <a:off x="6172200" y="2124075"/>
            <a:ext cx="5183188" cy="3684588"/>
          </a:xfrm>
        </p:spPr>
        <p:txBody>
          <a:bodyPr vert="horz" lIns="91440" tIns="45720" rIns="91440" bIns="45720" rtlCol="0" anchor="t">
            <a:normAutofit/>
          </a:bodyPr>
          <a:lstStyle/>
          <a:p>
            <a:r>
              <a:rPr lang="en-US">
                <a:ea typeface="Calibri"/>
                <a:cs typeface="Calibri"/>
              </a:rPr>
              <a:t>Authority distributed to departments/units</a:t>
            </a:r>
          </a:p>
          <a:p>
            <a:r>
              <a:rPr lang="en-US">
                <a:ea typeface="Calibri"/>
                <a:cs typeface="Calibri"/>
              </a:rPr>
              <a:t>Faster and more flexible</a:t>
            </a:r>
          </a:p>
          <a:p>
            <a:r>
              <a:rPr lang="en-US">
                <a:ea typeface="Calibri"/>
                <a:cs typeface="Calibri"/>
              </a:rPr>
              <a:t>Empowers local expertise</a:t>
            </a:r>
          </a:p>
          <a:p>
            <a:r>
              <a:rPr lang="en-US">
                <a:ea typeface="Calibri"/>
                <a:cs typeface="Calibri"/>
              </a:rPr>
              <a:t>Best for operational or day to day decisions</a:t>
            </a:r>
          </a:p>
        </p:txBody>
      </p:sp>
    </p:spTree>
    <p:extLst>
      <p:ext uri="{BB962C8B-B14F-4D97-AF65-F5344CB8AC3E}">
        <p14:creationId xmlns:p14="http://schemas.microsoft.com/office/powerpoint/2010/main" val="48357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90C2B-0BF3-0D99-079C-2E9CAD765CE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18C582B-9E7A-186B-9F83-9F28C3CD41DB}"/>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9E04B75-C404-E253-7E01-107407F8D9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C5776FB5-64D7-6C3F-C9E6-2726AC5ABD1B}"/>
              </a:ext>
            </a:extLst>
          </p:cNvPr>
          <p:cNvSpPr txBox="1"/>
          <p:nvPr/>
        </p:nvSpPr>
        <p:spPr>
          <a:xfrm>
            <a:off x="745177" y="520815"/>
            <a:ext cx="6097978" cy="613245"/>
          </a:xfrm>
          <a:prstGeom prst="rect">
            <a:avLst/>
          </a:prstGeom>
          <a:noFill/>
        </p:spPr>
        <p:txBody>
          <a:bodyPr wrap="square">
            <a:spAutoFit/>
          </a:bodyPr>
          <a:lstStyle/>
          <a:p>
            <a:pPr>
              <a:lnSpc>
                <a:spcPct val="115000"/>
              </a:lnSpc>
              <a:spcAft>
                <a:spcPts val="800"/>
              </a:spcAft>
            </a:pPr>
            <a:r>
              <a:rPr lang="en-US" sz="3200" b="1">
                <a:latin typeface="Times New Roman" panose="02020603050405020304" pitchFamily="18" charset="0"/>
                <a:cs typeface="Times New Roman" panose="02020603050405020304" pitchFamily="18" charset="0"/>
              </a:rPr>
              <a:t>Office Snapshot Format</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BC4B04CE-0F5B-461D-82EB-3A1FEFACDF19}"/>
              </a:ext>
            </a:extLst>
          </p:cNvPr>
          <p:cNvSpPr txBox="1"/>
          <p:nvPr/>
        </p:nvSpPr>
        <p:spPr>
          <a:xfrm>
            <a:off x="1635827" y="1351749"/>
            <a:ext cx="7748978" cy="3436069"/>
          </a:xfrm>
          <a:prstGeom prst="rect">
            <a:avLst/>
          </a:prstGeom>
          <a:noFill/>
        </p:spPr>
        <p:txBody>
          <a:bodyPr wrap="square" lIns="91440" tIns="45720" rIns="91440" bIns="45720" anchor="t">
            <a:spAutoFit/>
          </a:bodyPr>
          <a:lstStyle/>
          <a:p>
            <a:pPr marL="0" marR="0">
              <a:lnSpc>
                <a:spcPct val="115000"/>
              </a:lnSpc>
              <a:spcAft>
                <a:spcPts val="800"/>
              </a:spcAft>
              <a:buNone/>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Each snapshot highlights: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What the office does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When they are involved</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One common misconception</a:t>
            </a:r>
          </a:p>
          <a:p>
            <a:pPr>
              <a:lnSpc>
                <a:spcPct val="115000"/>
              </a:lnSpc>
              <a:spcAft>
                <a:spcPts val="800"/>
              </a:spcAft>
            </a:pPr>
            <a:r>
              <a:rPr lang="en-US" sz="2800" i="1" kern="100">
                <a:effectLst/>
                <a:latin typeface="Times New Roman"/>
                <a:ea typeface="Aptos" panose="020B0004020202020204" pitchFamily="34" charset="0"/>
                <a:cs typeface="Times New Roman"/>
              </a:rPr>
              <a:t>Focus: </a:t>
            </a:r>
            <a:r>
              <a:rPr lang="en-US" sz="2800" i="1" kern="100">
                <a:latin typeface="Times New Roman"/>
                <a:ea typeface="Aptos" panose="020B0004020202020204" pitchFamily="34" charset="0"/>
                <a:cs typeface="Times New Roman"/>
              </a:rPr>
              <a:t>give an overview (systems</a:t>
            </a:r>
            <a:r>
              <a:rPr lang="en-US" sz="2800" i="1" kern="100">
                <a:effectLst/>
                <a:latin typeface="Times New Roman"/>
                <a:ea typeface="Aptos" panose="020B0004020202020204" pitchFamily="34" charset="0"/>
                <a:cs typeface="Times New Roman"/>
              </a:rPr>
              <a:t> awareness</a:t>
            </a:r>
            <a:r>
              <a:rPr lang="en-US" sz="2800" i="1" kern="100">
                <a:latin typeface="Times New Roman"/>
                <a:ea typeface="Aptos" panose="020B0004020202020204" pitchFamily="34" charset="0"/>
                <a:cs typeface="Times New Roman"/>
              </a:rPr>
              <a:t>),</a:t>
            </a:r>
            <a:r>
              <a:rPr lang="en-US" sz="2800" i="1" kern="100">
                <a:effectLst/>
                <a:latin typeface="Times New Roman"/>
                <a:ea typeface="Aptos" panose="020B0004020202020204" pitchFamily="34" charset="0"/>
                <a:cs typeface="Times New Roman"/>
              </a:rPr>
              <a:t> not policy detail</a:t>
            </a:r>
            <a:endParaRPr lang="en-US" sz="2800" kern="100">
              <a:effectLst/>
              <a:latin typeface="Times New Roman"/>
              <a:ea typeface="Aptos" panose="020B0004020202020204" pitchFamily="34" charset="0"/>
              <a:cs typeface="Times New Roman"/>
            </a:endParaRPr>
          </a:p>
        </p:txBody>
      </p:sp>
    </p:spTree>
    <p:extLst>
      <p:ext uri="{BB962C8B-B14F-4D97-AF65-F5344CB8AC3E}">
        <p14:creationId xmlns:p14="http://schemas.microsoft.com/office/powerpoint/2010/main" val="2774551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C86A7-992D-6627-B9C3-2C9C9B9608D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BC53163-5A23-6ADD-2403-D2FB2CD17C70}"/>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BFAD358B-6232-0522-E59B-CF46C3B4AC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E0D59F7C-CEFC-C5B5-87FC-F1EB8D13EB46}"/>
              </a:ext>
            </a:extLst>
          </p:cNvPr>
          <p:cNvSpPr txBox="1"/>
          <p:nvPr/>
        </p:nvSpPr>
        <p:spPr>
          <a:xfrm>
            <a:off x="1137061" y="520815"/>
            <a:ext cx="7603177" cy="613245"/>
          </a:xfrm>
          <a:prstGeom prst="rect">
            <a:avLst/>
          </a:prstGeom>
          <a:noFill/>
        </p:spPr>
        <p:txBody>
          <a:bodyPr wrap="square">
            <a:spAutoFit/>
          </a:bodyPr>
          <a:lstStyle/>
          <a:p>
            <a:pPr>
              <a:lnSpc>
                <a:spcPct val="115000"/>
              </a:lnSpc>
              <a:spcAft>
                <a:spcPts val="800"/>
              </a:spcAft>
            </a:pPr>
            <a:r>
              <a:rPr lang="en-US" sz="3200" b="1">
                <a:latin typeface="Times New Roman" panose="02020603050405020304" pitchFamily="18" charset="0"/>
                <a:cs typeface="Times New Roman" panose="02020603050405020304" pitchFamily="18" charset="0"/>
              </a:rPr>
              <a:t>Interactive Activity – Follow the Workflow </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02A198F8-69E8-0744-D4FE-6F0B68E5E34C}"/>
              </a:ext>
            </a:extLst>
          </p:cNvPr>
          <p:cNvSpPr txBox="1"/>
          <p:nvPr/>
        </p:nvSpPr>
        <p:spPr>
          <a:xfrm>
            <a:off x="1805050" y="1201742"/>
            <a:ext cx="7721929" cy="2940549"/>
          </a:xfrm>
          <a:prstGeom prst="rect">
            <a:avLst/>
          </a:prstGeom>
          <a:noFill/>
        </p:spPr>
        <p:txBody>
          <a:bodyPr wrap="square">
            <a:spAutoFit/>
          </a:bodyPr>
          <a:lstStyle/>
          <a:p>
            <a:pPr marL="0" marR="0">
              <a:lnSpc>
                <a:spcPct val="115000"/>
              </a:lnSpc>
              <a:spcAft>
                <a:spcPts val="800"/>
              </a:spcAft>
              <a:buNone/>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Small groups map:</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Which offices are involved</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Where approvals occur</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Common bottlenecks</a:t>
            </a:r>
          </a:p>
          <a:p>
            <a:pPr marL="0" marR="0">
              <a:lnSpc>
                <a:spcPct val="115000"/>
              </a:lnSpc>
              <a:spcAft>
                <a:spcPts val="800"/>
              </a:spcAft>
              <a:buNone/>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Uses realistic campus case studies, K - Studies</a:t>
            </a:r>
          </a:p>
        </p:txBody>
      </p:sp>
    </p:spTree>
    <p:extLst>
      <p:ext uri="{BB962C8B-B14F-4D97-AF65-F5344CB8AC3E}">
        <p14:creationId xmlns:p14="http://schemas.microsoft.com/office/powerpoint/2010/main" val="2284155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CEC8F-CAB5-CDFF-D5FC-7BCE0649DD1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872512-0316-FFEE-9FD8-2D486175DB48}"/>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C0F4835-324D-04A9-885C-7478DA29D6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4741D3AD-2CA5-EF29-1875-2EBF303463D3}"/>
              </a:ext>
            </a:extLst>
          </p:cNvPr>
          <p:cNvSpPr txBox="1"/>
          <p:nvPr/>
        </p:nvSpPr>
        <p:spPr>
          <a:xfrm>
            <a:off x="745177" y="520815"/>
            <a:ext cx="2793670" cy="622799"/>
          </a:xfrm>
          <a:prstGeom prst="rect">
            <a:avLst/>
          </a:prstGeom>
          <a:noFill/>
        </p:spPr>
        <p:txBody>
          <a:bodyPr wrap="square">
            <a:spAutoFit/>
          </a:bodyPr>
          <a:lstStyle/>
          <a:p>
            <a:pPr>
              <a:lnSpc>
                <a:spcPct val="115000"/>
              </a:lnSpc>
              <a:spcAft>
                <a:spcPts val="800"/>
              </a:spcAft>
            </a:pPr>
            <a:r>
              <a:rPr lang="en-US" sz="3200" b="1">
                <a:latin typeface="Times New Roman" panose="02020603050405020304" pitchFamily="18" charset="0"/>
                <a:cs typeface="Times New Roman" panose="02020603050405020304" pitchFamily="18" charset="0"/>
              </a:rPr>
              <a:t>Group Debrief </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30CC2929-1A24-9F90-3AFE-DB519A661570}"/>
              </a:ext>
            </a:extLst>
          </p:cNvPr>
          <p:cNvSpPr txBox="1"/>
          <p:nvPr/>
        </p:nvSpPr>
        <p:spPr>
          <a:xfrm>
            <a:off x="1279566" y="1166155"/>
            <a:ext cx="8078189" cy="1744324"/>
          </a:xfrm>
          <a:prstGeom prst="rect">
            <a:avLst/>
          </a:prstGeom>
          <a:noFill/>
        </p:spPr>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What surprised you?</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Where assumptions differed from reality?</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What information, if any, helps work move faster?</a:t>
            </a:r>
          </a:p>
        </p:txBody>
      </p:sp>
    </p:spTree>
    <p:extLst>
      <p:ext uri="{BB962C8B-B14F-4D97-AF65-F5344CB8AC3E}">
        <p14:creationId xmlns:p14="http://schemas.microsoft.com/office/powerpoint/2010/main" val="1799957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0189F-C805-6F64-EB3F-6348903F2DF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6650C40-990A-BB7A-0FDB-666DF489FE5A}"/>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3ECFCFD-B0DA-B481-40AB-9C324D7EC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F043312C-90B6-0911-1E59-2AE18CABB946}"/>
              </a:ext>
            </a:extLst>
          </p:cNvPr>
          <p:cNvSpPr txBox="1"/>
          <p:nvPr/>
        </p:nvSpPr>
        <p:spPr>
          <a:xfrm>
            <a:off x="745177" y="520815"/>
            <a:ext cx="2936174" cy="622799"/>
          </a:xfrm>
          <a:prstGeom prst="rect">
            <a:avLst/>
          </a:prstGeom>
          <a:noFill/>
        </p:spPr>
        <p:txBody>
          <a:bodyPr wrap="square">
            <a:spAutoFit/>
          </a:bodyPr>
          <a:lstStyle/>
          <a:p>
            <a:pPr>
              <a:lnSpc>
                <a:spcPct val="115000"/>
              </a:lnSpc>
              <a:spcAft>
                <a:spcPts val="800"/>
              </a:spcAft>
            </a:pPr>
            <a:r>
              <a:rPr lang="en-US" sz="3200" b="1">
                <a:latin typeface="Times New Roman" panose="02020603050405020304" pitchFamily="18" charset="0"/>
                <a:cs typeface="Times New Roman" panose="02020603050405020304" pitchFamily="18" charset="0"/>
              </a:rPr>
              <a:t>Key Takeaways </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498909FC-CBC1-0AFA-D38A-20A8E527E2E2}"/>
              </a:ext>
            </a:extLst>
          </p:cNvPr>
          <p:cNvSpPr txBox="1"/>
          <p:nvPr/>
        </p:nvSpPr>
        <p:spPr>
          <a:xfrm>
            <a:off x="1445821" y="1151778"/>
            <a:ext cx="9649185" cy="3333477"/>
          </a:xfrm>
          <a:prstGeom prst="rect">
            <a:avLst/>
          </a:prstGeom>
          <a:noFill/>
        </p:spPr>
        <p:txBody>
          <a:bodyPr wrap="square" lIns="91440" tIns="45720" rIns="91440" bIns="45720" anchor="t">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Start with the right office</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Expect cross-office collaboration</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Early communication prevents delays</a:t>
            </a:r>
          </a:p>
          <a:p>
            <a:pPr marL="342900" indent="-342900">
              <a:lnSpc>
                <a:spcPct val="114999"/>
              </a:lnSpc>
              <a:spcAft>
                <a:spcPts val="800"/>
              </a:spcAft>
              <a:buSzPts val="1000"/>
              <a:buFont typeface="Symbol" panose="05050102010706020507" pitchFamily="18" charset="2"/>
              <a:buChar char=""/>
              <a:tabLst>
                <a:tab pos="457200" algn="l"/>
              </a:tabLst>
            </a:pPr>
            <a:r>
              <a:rPr lang="en-US" sz="2800" kern="100">
                <a:latin typeface="Times New Roman"/>
                <a:ea typeface="Aptos" panose="020B0004020202020204" pitchFamily="34" charset="0"/>
                <a:cs typeface="Times New Roman"/>
              </a:rPr>
              <a:t>Each office has its own processes and workflows, early communication and understanding helps everyone get the job done! </a:t>
            </a:r>
            <a:endParaRPr lang="en-US" sz="2800" kern="100">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33508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C8DF6-CE47-6E8F-C6B0-5C4E3D1E363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D6895F9-CE47-2985-7171-13F4F46FC4AB}"/>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36B3B30-98DC-23F6-26F0-0E093E8BFC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AD2BB6D5-D81F-36B3-7005-067A65703D3E}"/>
              </a:ext>
            </a:extLst>
          </p:cNvPr>
          <p:cNvSpPr txBox="1"/>
          <p:nvPr/>
        </p:nvSpPr>
        <p:spPr>
          <a:xfrm>
            <a:off x="745177" y="520815"/>
            <a:ext cx="4159332" cy="613245"/>
          </a:xfrm>
          <a:prstGeom prst="rect">
            <a:avLst/>
          </a:prstGeom>
          <a:noFill/>
        </p:spPr>
        <p:txBody>
          <a:bodyPr wrap="square">
            <a:spAutoFit/>
          </a:bodyPr>
          <a:lstStyle/>
          <a:p>
            <a:pPr>
              <a:lnSpc>
                <a:spcPct val="115000"/>
              </a:lnSpc>
              <a:spcAft>
                <a:spcPts val="800"/>
              </a:spcAft>
            </a:pPr>
            <a:r>
              <a:rPr lang="en-US" sz="3200" b="1">
                <a:latin typeface="Times New Roman" panose="02020603050405020304" pitchFamily="18" charset="0"/>
                <a:cs typeface="Times New Roman" panose="02020603050405020304" pitchFamily="18" charset="0"/>
              </a:rPr>
              <a:t>Resources &amp; Wrap-Up </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0D5E7003-0337-7133-A74E-BEF088C96E38}"/>
              </a:ext>
            </a:extLst>
          </p:cNvPr>
          <p:cNvSpPr txBox="1"/>
          <p:nvPr/>
        </p:nvSpPr>
        <p:spPr>
          <a:xfrm>
            <a:off x="1189515" y="1068918"/>
            <a:ext cx="6097978" cy="1744324"/>
          </a:xfrm>
          <a:prstGeom prst="rect">
            <a:avLst/>
          </a:prstGeom>
          <a:noFill/>
        </p:spPr>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Who to Contact &amp; When guide</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Workflow visuals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Feedback QR code</a:t>
            </a:r>
          </a:p>
        </p:txBody>
      </p:sp>
    </p:spTree>
    <p:extLst>
      <p:ext uri="{BB962C8B-B14F-4D97-AF65-F5344CB8AC3E}">
        <p14:creationId xmlns:p14="http://schemas.microsoft.com/office/powerpoint/2010/main" val="120530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506D1-9E8A-19DC-D553-05BD6B051A3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BDFBDCB-7A32-B1A2-6917-979E0B2C7332}"/>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DA2176A-2C39-EE10-31CE-329CF10C0D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9E1075F3-95B6-945B-F6D5-6F3113EB2B8A}"/>
              </a:ext>
            </a:extLst>
          </p:cNvPr>
          <p:cNvSpPr txBox="1"/>
          <p:nvPr/>
        </p:nvSpPr>
        <p:spPr>
          <a:xfrm>
            <a:off x="307769" y="327654"/>
            <a:ext cx="4159332" cy="622799"/>
          </a:xfrm>
          <a:prstGeom prst="rect">
            <a:avLst/>
          </a:prstGeom>
          <a:noFill/>
        </p:spPr>
        <p:txBody>
          <a:bodyPr wrap="square">
            <a:spAutoFit/>
          </a:bodyPr>
          <a:lstStyle/>
          <a:p>
            <a:pPr>
              <a:lnSpc>
                <a:spcPct val="115000"/>
              </a:lnSpc>
              <a:spcAft>
                <a:spcPts val="800"/>
              </a:spcAft>
            </a:pPr>
            <a:r>
              <a:rPr lang="en-US" sz="3200" b="1">
                <a:latin typeface="Times New Roman" panose="02020603050405020304" pitchFamily="18" charset="0"/>
                <a:cs typeface="Times New Roman" panose="02020603050405020304" pitchFamily="18" charset="0"/>
              </a:rPr>
              <a:t>How Work Flows at K</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grpSp>
        <p:nvGrpSpPr>
          <p:cNvPr id="17" name="Group 16">
            <a:extLst>
              <a:ext uri="{FF2B5EF4-FFF2-40B4-BE49-F238E27FC236}">
                <a16:creationId xmlns:a16="http://schemas.microsoft.com/office/drawing/2014/main" id="{E0F3B0EA-2E5B-D96E-6442-3BD30ED363CA}"/>
              </a:ext>
            </a:extLst>
          </p:cNvPr>
          <p:cNvGrpSpPr/>
          <p:nvPr/>
        </p:nvGrpSpPr>
        <p:grpSpPr>
          <a:xfrm>
            <a:off x="924296" y="695222"/>
            <a:ext cx="5712032" cy="4907481"/>
            <a:chOff x="2295896" y="858436"/>
            <a:chExt cx="5712032" cy="4907481"/>
          </a:xfrm>
        </p:grpSpPr>
        <p:sp>
          <p:nvSpPr>
            <p:cNvPr id="2" name="Oval 1">
              <a:extLst>
                <a:ext uri="{FF2B5EF4-FFF2-40B4-BE49-F238E27FC236}">
                  <a16:creationId xmlns:a16="http://schemas.microsoft.com/office/drawing/2014/main" id="{B5D057EB-2834-3710-79DC-8BD2E57490AB}"/>
                </a:ext>
              </a:extLst>
            </p:cNvPr>
            <p:cNvSpPr/>
            <p:nvPr/>
          </p:nvSpPr>
          <p:spPr>
            <a:xfrm>
              <a:off x="4298868" y="2339438"/>
              <a:ext cx="2042555" cy="1903955"/>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b="1">
                  <a:solidFill>
                    <a:schemeClr val="tx1"/>
                  </a:solidFill>
                </a:rPr>
                <a:t>Campus Need or Idea</a:t>
              </a:r>
            </a:p>
          </p:txBody>
        </p:sp>
        <p:sp>
          <p:nvSpPr>
            <p:cNvPr id="11" name="Oval 10">
              <a:extLst>
                <a:ext uri="{FF2B5EF4-FFF2-40B4-BE49-F238E27FC236}">
                  <a16:creationId xmlns:a16="http://schemas.microsoft.com/office/drawing/2014/main" id="{DDEBE519-F146-9064-6517-6880D840DB37}"/>
                </a:ext>
              </a:extLst>
            </p:cNvPr>
            <p:cNvSpPr/>
            <p:nvPr/>
          </p:nvSpPr>
          <p:spPr>
            <a:xfrm>
              <a:off x="4773881" y="858436"/>
              <a:ext cx="1876303" cy="1756171"/>
            </a:xfrm>
            <a:prstGeom prst="ellipse">
              <a:avLst/>
            </a:prstGeom>
            <a:noFill/>
            <a:ln>
              <a:solidFill>
                <a:srgbClr val="00769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Academic Path</a:t>
              </a:r>
            </a:p>
          </p:txBody>
        </p:sp>
        <p:sp>
          <p:nvSpPr>
            <p:cNvPr id="12" name="Oval 11">
              <a:extLst>
                <a:ext uri="{FF2B5EF4-FFF2-40B4-BE49-F238E27FC236}">
                  <a16:creationId xmlns:a16="http://schemas.microsoft.com/office/drawing/2014/main" id="{ED154F2C-D41B-4CF9-0855-77D70C8DB4DB}"/>
                </a:ext>
              </a:extLst>
            </p:cNvPr>
            <p:cNvSpPr/>
            <p:nvPr/>
          </p:nvSpPr>
          <p:spPr>
            <a:xfrm>
              <a:off x="5965373" y="1906476"/>
              <a:ext cx="2042555" cy="1903955"/>
            </a:xfrm>
            <a:prstGeom prst="ellipse">
              <a:avLst/>
            </a:prstGeom>
            <a:noFill/>
            <a:ln>
              <a:solidFill>
                <a:srgbClr val="FFC00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a:solidFill>
                    <a:schemeClr val="tx1"/>
                  </a:solidFill>
                </a:rPr>
                <a:t>Employment Path</a:t>
              </a:r>
            </a:p>
          </p:txBody>
        </p:sp>
        <p:sp>
          <p:nvSpPr>
            <p:cNvPr id="13" name="Oval 12">
              <a:extLst>
                <a:ext uri="{FF2B5EF4-FFF2-40B4-BE49-F238E27FC236}">
                  <a16:creationId xmlns:a16="http://schemas.microsoft.com/office/drawing/2014/main" id="{46CD9341-452D-0A1F-C542-1A5DAE65F1CC}"/>
                </a:ext>
              </a:extLst>
            </p:cNvPr>
            <p:cNvSpPr/>
            <p:nvPr/>
          </p:nvSpPr>
          <p:spPr>
            <a:xfrm>
              <a:off x="5692240" y="3429000"/>
              <a:ext cx="2042555" cy="1903955"/>
            </a:xfrm>
            <a:prstGeom prst="ellipse">
              <a:avLst/>
            </a:prstGeom>
            <a:noFill/>
            <a:ln>
              <a:solidFill>
                <a:srgbClr val="50711E"/>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a:solidFill>
                    <a:schemeClr val="tx1"/>
                  </a:solidFill>
                </a:rPr>
                <a:t>Financial Path</a:t>
              </a:r>
            </a:p>
          </p:txBody>
        </p:sp>
        <p:sp>
          <p:nvSpPr>
            <p:cNvPr id="14" name="Oval 13">
              <a:extLst>
                <a:ext uri="{FF2B5EF4-FFF2-40B4-BE49-F238E27FC236}">
                  <a16:creationId xmlns:a16="http://schemas.microsoft.com/office/drawing/2014/main" id="{AE31D038-759E-67CC-B55B-8EE35CEF5B20}"/>
                </a:ext>
              </a:extLst>
            </p:cNvPr>
            <p:cNvSpPr/>
            <p:nvPr/>
          </p:nvSpPr>
          <p:spPr>
            <a:xfrm>
              <a:off x="3962401" y="3861962"/>
              <a:ext cx="2042555" cy="1903955"/>
            </a:xfrm>
            <a:prstGeom prst="ellipse">
              <a:avLst/>
            </a:prstGeom>
            <a:noFill/>
            <a:ln>
              <a:solidFill>
                <a:srgbClr val="FF000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a:solidFill>
                    <a:schemeClr val="tx1"/>
                  </a:solidFill>
                </a:rPr>
                <a:t>Student Support Path</a:t>
              </a:r>
            </a:p>
          </p:txBody>
        </p:sp>
        <p:sp>
          <p:nvSpPr>
            <p:cNvPr id="15" name="Oval 14">
              <a:extLst>
                <a:ext uri="{FF2B5EF4-FFF2-40B4-BE49-F238E27FC236}">
                  <a16:creationId xmlns:a16="http://schemas.microsoft.com/office/drawing/2014/main" id="{D95E23E2-5824-89A2-7834-6B51508AC2F3}"/>
                </a:ext>
              </a:extLst>
            </p:cNvPr>
            <p:cNvSpPr/>
            <p:nvPr/>
          </p:nvSpPr>
          <p:spPr>
            <a:xfrm>
              <a:off x="2295896" y="2713431"/>
              <a:ext cx="2379022" cy="2140123"/>
            </a:xfrm>
            <a:prstGeom prst="ellipse">
              <a:avLst/>
            </a:prstGeom>
            <a:noFill/>
            <a:ln>
              <a:solidFill>
                <a:srgbClr val="7030A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a:solidFill>
                    <a:schemeClr val="tx1"/>
                  </a:solidFill>
                </a:rPr>
                <a:t>Communication Path</a:t>
              </a:r>
            </a:p>
          </p:txBody>
        </p:sp>
        <p:sp>
          <p:nvSpPr>
            <p:cNvPr id="16" name="Oval 15">
              <a:extLst>
                <a:ext uri="{FF2B5EF4-FFF2-40B4-BE49-F238E27FC236}">
                  <a16:creationId xmlns:a16="http://schemas.microsoft.com/office/drawing/2014/main" id="{DC7ECBAD-96B2-1A1C-4716-E6E3CF62F3B6}"/>
                </a:ext>
              </a:extLst>
            </p:cNvPr>
            <p:cNvSpPr/>
            <p:nvPr/>
          </p:nvSpPr>
          <p:spPr>
            <a:xfrm>
              <a:off x="2927271" y="1241878"/>
              <a:ext cx="2379022" cy="2140123"/>
            </a:xfrm>
            <a:prstGeom prst="ellipse">
              <a:avLst/>
            </a:prstGeom>
            <a:noFill/>
            <a:ln>
              <a:solidFill>
                <a:srgbClr val="00B050"/>
              </a:solid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a:solidFill>
                    <a:schemeClr val="tx1"/>
                  </a:solidFill>
                </a:rPr>
                <a:t>Alumni and Advancement Path</a:t>
              </a:r>
            </a:p>
          </p:txBody>
        </p:sp>
      </p:grpSp>
      <p:sp>
        <p:nvSpPr>
          <p:cNvPr id="19" name="TextBox 18">
            <a:extLst>
              <a:ext uri="{FF2B5EF4-FFF2-40B4-BE49-F238E27FC236}">
                <a16:creationId xmlns:a16="http://schemas.microsoft.com/office/drawing/2014/main" id="{D5998B50-700F-ACF9-C235-4D88BE0CA02F}"/>
              </a:ext>
            </a:extLst>
          </p:cNvPr>
          <p:cNvSpPr txBox="1"/>
          <p:nvPr/>
        </p:nvSpPr>
        <p:spPr>
          <a:xfrm>
            <a:off x="6414595" y="608473"/>
            <a:ext cx="5469636" cy="5039456"/>
          </a:xfrm>
          <a:prstGeom prst="rect">
            <a:avLst/>
          </a:prstGeom>
          <a:noFill/>
        </p:spPr>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a:effectLst/>
                <a:latin typeface="Times New Roman" panose="02020603050405020304" pitchFamily="18" charset="0"/>
                <a:ea typeface="Aptos" panose="020B0004020202020204" pitchFamily="34" charset="0"/>
                <a:cs typeface="Times New Roman" panose="02020603050405020304" pitchFamily="18" charset="0"/>
              </a:rPr>
              <a:t>Academic Path:</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President → Provost → Registrar / Departments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a:effectLst/>
                <a:latin typeface="Times New Roman" panose="02020603050405020304" pitchFamily="18" charset="0"/>
                <a:ea typeface="Aptos" panose="020B0004020202020204" pitchFamily="34" charset="0"/>
                <a:cs typeface="Times New Roman" panose="02020603050405020304" pitchFamily="18" charset="0"/>
              </a:rPr>
              <a:t>Employment Path:</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Provost or Supervisor → Human Resources → Business Office → Information Services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a:effectLst/>
                <a:latin typeface="Times New Roman" panose="02020603050405020304" pitchFamily="18" charset="0"/>
                <a:ea typeface="Aptos" panose="020B0004020202020204" pitchFamily="34" charset="0"/>
                <a:cs typeface="Times New Roman" panose="02020603050405020304" pitchFamily="18" charset="0"/>
              </a:rPr>
              <a:t>Financial Path:</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Department → Business Office → President/Provost (as needed)</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a:effectLst/>
                <a:latin typeface="Times New Roman" panose="02020603050405020304" pitchFamily="18" charset="0"/>
                <a:ea typeface="Aptos" panose="020B0004020202020204" pitchFamily="34" charset="0"/>
                <a:cs typeface="Times New Roman" panose="02020603050405020304" pitchFamily="18" charset="0"/>
              </a:rPr>
              <a:t>Student Support Path:</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Faculty/Staff → Student Development / CARE → Counseling / Registrar (as needed)</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a:effectLst/>
                <a:latin typeface="Times New Roman" panose="02020603050405020304" pitchFamily="18" charset="0"/>
                <a:ea typeface="Aptos" panose="020B0004020202020204" pitchFamily="34" charset="0"/>
                <a:cs typeface="Times New Roman" panose="02020603050405020304" pitchFamily="18" charset="0"/>
              </a:rPr>
              <a:t>Communication Path:</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Department → Marketing &amp; Communication → Campus/External Audiences</a:t>
            </a:r>
          </a:p>
          <a:p>
            <a:pPr marL="342900" marR="0" lvl="0" indent="-342900">
              <a:lnSpc>
                <a:spcPct val="115000"/>
              </a:lnSpc>
              <a:spcAft>
                <a:spcPts val="800"/>
              </a:spcAft>
              <a:buSzPts val="1000"/>
              <a:buFont typeface="Symbol" panose="05050102010706020507" pitchFamily="18" charset="2"/>
              <a:buChar char=""/>
              <a:tabLst>
                <a:tab pos="457200" algn="l"/>
              </a:tabLst>
            </a:pPr>
            <a:r>
              <a:rPr lang="en-US" b="1" kern="100">
                <a:latin typeface="Times New Roman" panose="02020603050405020304" pitchFamily="18" charset="0"/>
                <a:ea typeface="Aptos" panose="020B0004020202020204" pitchFamily="34" charset="0"/>
                <a:cs typeface="Times New Roman" panose="02020603050405020304" pitchFamily="18" charset="0"/>
              </a:rPr>
              <a:t>Alumni and Advancement Path:</a:t>
            </a:r>
            <a:r>
              <a:rPr lang="en-US" kern="100">
                <a:latin typeface="Times New Roman" panose="02020603050405020304" pitchFamily="18" charset="0"/>
                <a:ea typeface="Aptos" panose="020B0004020202020204" pitchFamily="34" charset="0"/>
                <a:cs typeface="Times New Roman" panose="02020603050405020304" pitchFamily="18" charset="0"/>
              </a:rPr>
              <a:t> Department → Advancement or Alumni Relations</a:t>
            </a:r>
            <a:endParaRPr lang="en-US" sz="1800" kern="10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201337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6100A-6452-C30A-88F2-FEC7CC9287F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64484D3-7DCA-5B7E-F65F-C6C0805D38E1}"/>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D2825CA-404C-B2A2-899C-F29333F9DC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490E5667-F462-3805-94D1-2328883FBDC0}"/>
              </a:ext>
            </a:extLst>
          </p:cNvPr>
          <p:cNvSpPr txBox="1"/>
          <p:nvPr/>
        </p:nvSpPr>
        <p:spPr>
          <a:xfrm>
            <a:off x="6521000" y="222146"/>
            <a:ext cx="4159332" cy="622799"/>
          </a:xfrm>
          <a:prstGeom prst="rect">
            <a:avLst/>
          </a:prstGeom>
          <a:noFill/>
        </p:spPr>
        <p:txBody>
          <a:bodyPr wrap="square">
            <a:spAutoFit/>
          </a:bodyPr>
          <a:lstStyle/>
          <a:p>
            <a:pPr>
              <a:lnSpc>
                <a:spcPct val="115000"/>
              </a:lnSpc>
              <a:spcAft>
                <a:spcPts val="800"/>
              </a:spcAft>
            </a:pPr>
            <a:r>
              <a:rPr lang="en-US" sz="3200" b="1">
                <a:latin typeface="Times New Roman" panose="02020603050405020304" pitchFamily="18" charset="0"/>
                <a:cs typeface="Times New Roman" panose="02020603050405020304" pitchFamily="18" charset="0"/>
              </a:rPr>
              <a:t>How Work Flows at K</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pic>
        <p:nvPicPr>
          <p:cNvPr id="3" name="Picture 2" descr="A paper with text and orange arrows&#10;&#10;AI-generated content may be incorrect.">
            <a:extLst>
              <a:ext uri="{FF2B5EF4-FFF2-40B4-BE49-F238E27FC236}">
                <a16:creationId xmlns:a16="http://schemas.microsoft.com/office/drawing/2014/main" id="{4F24F704-4B0C-5AEF-3483-384B9E6E252C}"/>
              </a:ext>
            </a:extLst>
          </p:cNvPr>
          <p:cNvPicPr>
            <a:picLocks noChangeAspect="1"/>
          </p:cNvPicPr>
          <p:nvPr/>
        </p:nvPicPr>
        <p:blipFill>
          <a:blip r:embed="rId4"/>
          <a:stretch>
            <a:fillRect/>
          </a:stretch>
        </p:blipFill>
        <p:spPr>
          <a:xfrm>
            <a:off x="1085483" y="124558"/>
            <a:ext cx="5015278" cy="6526822"/>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246628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A221D-31E0-2200-33DD-61A17FBD14A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94BDC1-2E21-2084-E025-7F68D498EE06}"/>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CF74BF0-8C4B-62DE-119C-7346BD1F11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548E7EE4-BB8B-F9FD-D3C8-5E1E11B87276}"/>
              </a:ext>
            </a:extLst>
          </p:cNvPr>
          <p:cNvSpPr txBox="1"/>
          <p:nvPr/>
        </p:nvSpPr>
        <p:spPr>
          <a:xfrm>
            <a:off x="4752427" y="743782"/>
            <a:ext cx="2871354" cy="613245"/>
          </a:xfrm>
          <a:prstGeom prst="rect">
            <a:avLst/>
          </a:prstGeom>
          <a:noFill/>
        </p:spPr>
        <p:txBody>
          <a:bodyPr wrap="square">
            <a:spAutoFit/>
          </a:bodyPr>
          <a:lstStyle/>
          <a:p>
            <a:pPr>
              <a:lnSpc>
                <a:spcPct val="115000"/>
              </a:lnSpc>
              <a:spcAft>
                <a:spcPts val="800"/>
              </a:spcAft>
            </a:pPr>
            <a:r>
              <a:rPr lang="en-US" sz="3200" b="1">
                <a:latin typeface="Times New Roman" panose="02020603050405020304" pitchFamily="18" charset="0"/>
                <a:cs typeface="Times New Roman" panose="02020603050405020304" pitchFamily="18" charset="0"/>
              </a:rPr>
              <a:t>THANK YOU!</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133557A9-0F3F-7EBC-6586-332872CE8228}"/>
              </a:ext>
            </a:extLst>
          </p:cNvPr>
          <p:cNvSpPr txBox="1"/>
          <p:nvPr/>
        </p:nvSpPr>
        <p:spPr>
          <a:xfrm>
            <a:off x="5138375" y="4160916"/>
            <a:ext cx="1938646" cy="385362"/>
          </a:xfrm>
          <a:prstGeom prst="rect">
            <a:avLst/>
          </a:prstGeom>
          <a:noFill/>
        </p:spPr>
        <p:txBody>
          <a:bodyPr wrap="square">
            <a:spAutoFit/>
          </a:bodyPr>
          <a:lstStyle/>
          <a:p>
            <a:pPr marR="0" lvl="0">
              <a:lnSpc>
                <a:spcPct val="115000"/>
              </a:lnSpc>
              <a:spcAft>
                <a:spcPts val="800"/>
              </a:spcAft>
              <a:buSzPts val="1000"/>
              <a:tabLst>
                <a:tab pos="457200" algn="l"/>
              </a:tabLst>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Feedback QR code</a:t>
            </a:r>
          </a:p>
        </p:txBody>
      </p:sp>
      <p:pic>
        <p:nvPicPr>
          <p:cNvPr id="12" name="Picture 11">
            <a:extLst>
              <a:ext uri="{FF2B5EF4-FFF2-40B4-BE49-F238E27FC236}">
                <a16:creationId xmlns:a16="http://schemas.microsoft.com/office/drawing/2014/main" id="{32843A56-A53B-8587-23A7-A756A3D82B47}"/>
              </a:ext>
            </a:extLst>
          </p:cNvPr>
          <p:cNvPicPr>
            <a:picLocks noChangeAspect="1"/>
          </p:cNvPicPr>
          <p:nvPr/>
        </p:nvPicPr>
        <p:blipFill>
          <a:blip r:embed="rId4"/>
          <a:stretch>
            <a:fillRect/>
          </a:stretch>
        </p:blipFill>
        <p:spPr>
          <a:xfrm>
            <a:off x="4720134" y="1357027"/>
            <a:ext cx="2775127" cy="2788797"/>
          </a:xfrm>
          <a:prstGeom prst="rect">
            <a:avLst/>
          </a:prstGeom>
        </p:spPr>
      </p:pic>
      <p:sp>
        <p:nvSpPr>
          <p:cNvPr id="14" name="TextBox 13">
            <a:extLst>
              <a:ext uri="{FF2B5EF4-FFF2-40B4-BE49-F238E27FC236}">
                <a16:creationId xmlns:a16="http://schemas.microsoft.com/office/drawing/2014/main" id="{CECB1085-0241-FF8A-86DE-9D5CE1E0714C}"/>
              </a:ext>
            </a:extLst>
          </p:cNvPr>
          <p:cNvSpPr txBox="1"/>
          <p:nvPr/>
        </p:nvSpPr>
        <p:spPr>
          <a:xfrm>
            <a:off x="1375147" y="4611944"/>
            <a:ext cx="9625913" cy="646331"/>
          </a:xfrm>
          <a:prstGeom prst="rect">
            <a:avLst/>
          </a:prstGeom>
          <a:noFill/>
        </p:spPr>
        <p:txBody>
          <a:bodyPr wrap="square">
            <a:spAutoFit/>
          </a:bodyPr>
          <a:lstStyle/>
          <a:p>
            <a:r>
              <a:rPr lang="en-US"/>
              <a:t>URL: </a:t>
            </a:r>
            <a:r>
              <a:rPr lang="en-US">
                <a:hlinkClick r:id="rId5"/>
              </a:rPr>
              <a:t>https://hr.kzoo.edu/current-employees/employee-relations/training-and-development/katalyst-staff-development-program/post-training-survey/</a:t>
            </a:r>
            <a:endParaRPr lang="en-US"/>
          </a:p>
        </p:txBody>
      </p:sp>
    </p:spTree>
    <p:extLst>
      <p:ext uri="{BB962C8B-B14F-4D97-AF65-F5344CB8AC3E}">
        <p14:creationId xmlns:p14="http://schemas.microsoft.com/office/powerpoint/2010/main" val="1840431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749F5-0681-FEC0-4D22-D8AC27B8C9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0FF55A7-E059-CAF7-B744-4C9D56BF72DF}"/>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BEF8273-2675-2A21-98AD-F0ED28F89C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3" name="TextBox 2">
            <a:extLst>
              <a:ext uri="{FF2B5EF4-FFF2-40B4-BE49-F238E27FC236}">
                <a16:creationId xmlns:a16="http://schemas.microsoft.com/office/drawing/2014/main" id="{9D4B201A-EBB5-7999-EC1F-7AEC9C603E79}"/>
              </a:ext>
            </a:extLst>
          </p:cNvPr>
          <p:cNvSpPr txBox="1"/>
          <p:nvPr/>
        </p:nvSpPr>
        <p:spPr>
          <a:xfrm>
            <a:off x="936599" y="1862113"/>
            <a:ext cx="10588752" cy="2239844"/>
          </a:xfrm>
          <a:prstGeom prst="rect">
            <a:avLst/>
          </a:prstGeom>
          <a:noFill/>
        </p:spPr>
        <p:txBody>
          <a:bodyPr wrap="square" lIns="91440" tIns="45720" rIns="91440" bIns="45720" anchor="t">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Aptos"/>
                <a:ea typeface="Aptos" panose="020B0004020202020204" pitchFamily="34" charset="0"/>
                <a:cs typeface="Times New Roman" panose="02020603050405020304" pitchFamily="18" charset="0"/>
              </a:rPr>
              <a:t>Staff survey results show strong interest in institutional knowledge and campus systems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Aptos"/>
                <a:ea typeface="Aptos" panose="020B0004020202020204" pitchFamily="34" charset="0"/>
                <a:cs typeface="Times New Roman" panose="02020603050405020304" pitchFamily="18" charset="0"/>
              </a:rPr>
              <a:t>Time and workload identified as key barriers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Aptos"/>
                <a:ea typeface="Aptos" panose="020B0004020202020204" pitchFamily="34" charset="0"/>
                <a:cs typeface="Times New Roman" panose="02020603050405020304" pitchFamily="18" charset="0"/>
              </a:rPr>
              <a:t>This session delivers </a:t>
            </a:r>
            <a:r>
              <a:rPr lang="en-US" sz="2800" b="1" kern="100">
                <a:effectLst/>
                <a:latin typeface="Aptos"/>
                <a:ea typeface="Aptos" panose="020B0004020202020204" pitchFamily="34" charset="0"/>
                <a:cs typeface="Times New Roman" panose="02020603050405020304" pitchFamily="18" charset="0"/>
              </a:rPr>
              <a:t>high-impact clarity in 60 minutes</a:t>
            </a:r>
            <a:endParaRPr lang="en-US" sz="2800" kern="100">
              <a:effectLst/>
              <a:latin typeface="Aptos"/>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8D9290AC-E717-268C-DFB6-BA1C57EAB4F7}"/>
              </a:ext>
            </a:extLst>
          </p:cNvPr>
          <p:cNvSpPr txBox="1"/>
          <p:nvPr/>
        </p:nvSpPr>
        <p:spPr>
          <a:xfrm>
            <a:off x="770382" y="761395"/>
            <a:ext cx="4566666" cy="698012"/>
          </a:xfrm>
          <a:prstGeom prst="rect">
            <a:avLst/>
          </a:prstGeom>
          <a:noFill/>
        </p:spPr>
        <p:txBody>
          <a:bodyPr wrap="square" lIns="91440" tIns="45720" rIns="91440" bIns="45720" anchor="t">
            <a:spAutoFit/>
          </a:bodyPr>
          <a:lstStyle/>
          <a:p>
            <a:pPr marL="0" marR="0">
              <a:lnSpc>
                <a:spcPct val="115000"/>
              </a:lnSpc>
              <a:spcAft>
                <a:spcPts val="800"/>
              </a:spcAft>
              <a:buNone/>
            </a:pPr>
            <a:r>
              <a:rPr lang="en-US" sz="3600" b="1" kern="100">
                <a:effectLst/>
                <a:latin typeface="Aptos"/>
                <a:ea typeface="Aptos" panose="020B0004020202020204" pitchFamily="34" charset="0"/>
                <a:cs typeface="Times New Roman" panose="02020603050405020304" pitchFamily="18" charset="0"/>
              </a:rPr>
              <a:t>Why This Workshop?</a:t>
            </a:r>
            <a:endParaRPr lang="en-US">
              <a:latin typeface="Aptos"/>
            </a:endParaRPr>
          </a:p>
        </p:txBody>
      </p:sp>
    </p:spTree>
    <p:extLst>
      <p:ext uri="{BB962C8B-B14F-4D97-AF65-F5344CB8AC3E}">
        <p14:creationId xmlns:p14="http://schemas.microsoft.com/office/powerpoint/2010/main" val="2199171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353A7-2E59-A023-7DA4-71E9591B6DB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8A15239-5269-7617-FA36-25230F9327A8}"/>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7A9104E-14A6-7EE7-8D97-5E5DF3A1F2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3" name="TextBox 2">
            <a:extLst>
              <a:ext uri="{FF2B5EF4-FFF2-40B4-BE49-F238E27FC236}">
                <a16:creationId xmlns:a16="http://schemas.microsoft.com/office/drawing/2014/main" id="{5E388B7A-0376-0CC5-E7ED-EB5334FF29DF}"/>
              </a:ext>
            </a:extLst>
          </p:cNvPr>
          <p:cNvSpPr txBox="1"/>
          <p:nvPr/>
        </p:nvSpPr>
        <p:spPr>
          <a:xfrm>
            <a:off x="1045029" y="1430048"/>
            <a:ext cx="10284031" cy="3348802"/>
          </a:xfrm>
          <a:prstGeom prst="rect">
            <a:avLst/>
          </a:prstGeom>
          <a:noFill/>
        </p:spPr>
        <p:txBody>
          <a:bodyPr wrap="square" lIns="91440" tIns="45720" rIns="91440" bIns="45720" anchor="t">
            <a:spAutoFit/>
          </a:bodyPr>
          <a:lstStyle/>
          <a:p>
            <a:pPr marL="0" marR="0">
              <a:lnSpc>
                <a:spcPct val="115000"/>
              </a:lnSpc>
              <a:spcAft>
                <a:spcPts val="800"/>
              </a:spcAft>
              <a:buNone/>
            </a:pPr>
            <a:r>
              <a:rPr lang="en-US" sz="2800" kern="100">
                <a:effectLst/>
                <a:latin typeface="Aptos"/>
                <a:ea typeface="Aptos" panose="020B0004020202020204" pitchFamily="34" charset="0"/>
                <a:cs typeface="Times New Roman" panose="02020603050405020304" pitchFamily="18" charset="0"/>
              </a:rPr>
              <a:t>This interactive session helps staff:</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Aptos"/>
                <a:ea typeface="Aptos" panose="020B0004020202020204" pitchFamily="34" charset="0"/>
                <a:cs typeface="Times New Roman" panose="02020603050405020304" pitchFamily="18" charset="0"/>
              </a:rPr>
              <a:t>Understand how key offices function individually and collaboratively</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Aptos"/>
                <a:ea typeface="Aptos" panose="020B0004020202020204" pitchFamily="34" charset="0"/>
                <a:cs typeface="Times New Roman" panose="02020603050405020304" pitchFamily="18" charset="0"/>
              </a:rPr>
              <a:t>See how decisions, approvals, and information flow across campus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Aptos"/>
                <a:ea typeface="Aptos" panose="020B0004020202020204" pitchFamily="34" charset="0"/>
                <a:cs typeface="Times New Roman" panose="02020603050405020304" pitchFamily="18" charset="0"/>
              </a:rPr>
              <a:t>Navigate campus systems with greater confidence</a:t>
            </a:r>
          </a:p>
        </p:txBody>
      </p:sp>
      <p:sp>
        <p:nvSpPr>
          <p:cNvPr id="7" name="TextBox 6">
            <a:extLst>
              <a:ext uri="{FF2B5EF4-FFF2-40B4-BE49-F238E27FC236}">
                <a16:creationId xmlns:a16="http://schemas.microsoft.com/office/drawing/2014/main" id="{E73773C9-8D59-6A98-3578-F3A145FEF7F9}"/>
              </a:ext>
            </a:extLst>
          </p:cNvPr>
          <p:cNvSpPr txBox="1"/>
          <p:nvPr/>
        </p:nvSpPr>
        <p:spPr>
          <a:xfrm>
            <a:off x="745177" y="520815"/>
            <a:ext cx="6097978" cy="698012"/>
          </a:xfrm>
          <a:prstGeom prst="rect">
            <a:avLst/>
          </a:prstGeom>
          <a:noFill/>
        </p:spPr>
        <p:txBody>
          <a:bodyPr wrap="square" lIns="91440" tIns="45720" rIns="91440" bIns="45720" anchor="t">
            <a:spAutoFit/>
          </a:bodyPr>
          <a:lstStyle/>
          <a:p>
            <a:pPr marL="0" marR="0">
              <a:lnSpc>
                <a:spcPct val="115000"/>
              </a:lnSpc>
              <a:spcAft>
                <a:spcPts val="800"/>
              </a:spcAft>
              <a:buNone/>
            </a:pPr>
            <a:r>
              <a:rPr lang="en-US" sz="3600" b="1" kern="100">
                <a:effectLst/>
                <a:latin typeface="Aptos"/>
                <a:ea typeface="Aptos" panose="020B0004020202020204" pitchFamily="34" charset="0"/>
                <a:cs typeface="Times New Roman" panose="02020603050405020304" pitchFamily="18" charset="0"/>
              </a:rPr>
              <a:t>Purpose &amp; Outcomes</a:t>
            </a:r>
            <a:endParaRPr lang="en-US" sz="3600" kern="10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7551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DDB38-FDF8-80AD-5315-223EBBA0882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2F2881A-70EE-C840-53F2-D185C26D5CB5}"/>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8A3FA08-8CDF-D865-9E9B-A644D6DB91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3" name="TextBox 2">
            <a:extLst>
              <a:ext uri="{FF2B5EF4-FFF2-40B4-BE49-F238E27FC236}">
                <a16:creationId xmlns:a16="http://schemas.microsoft.com/office/drawing/2014/main" id="{483A4EC4-B74E-8F8C-E2E2-5D5CDDD3E7AF}"/>
              </a:ext>
            </a:extLst>
          </p:cNvPr>
          <p:cNvSpPr txBox="1"/>
          <p:nvPr/>
        </p:nvSpPr>
        <p:spPr>
          <a:xfrm>
            <a:off x="1045029" y="1430048"/>
            <a:ext cx="10284031" cy="3108543"/>
          </a:xfrm>
          <a:prstGeom prst="rect">
            <a:avLst/>
          </a:prstGeom>
          <a:noFill/>
        </p:spPr>
        <p:txBody>
          <a:bodyPr wrap="square" lIns="91440" tIns="45720" rIns="91440" bIns="45720" anchor="t">
            <a:spAutoFit/>
          </a:bodyPr>
          <a:lstStyle/>
          <a:p>
            <a:r>
              <a:rPr lang="en-US" sz="2800">
                <a:latin typeface="Aptos"/>
                <a:cs typeface="Times New Roman" panose="02020603050405020304" pitchFamily="18" charset="0"/>
              </a:rPr>
              <a:t>By the end of the session, participants will be able to:</a:t>
            </a:r>
          </a:p>
          <a:p>
            <a:pPr lvl="0"/>
            <a:endParaRPr lang="en-US" sz="2800">
              <a:latin typeface="Aptos"/>
              <a:cs typeface="Times New Roman"/>
            </a:endParaRPr>
          </a:p>
          <a:p>
            <a:pPr marL="285750" lvl="0" indent="-285750">
              <a:buFont typeface="Arial" panose="020B0604020202020204" pitchFamily="34" charset="0"/>
              <a:buChar char="•"/>
            </a:pPr>
            <a:r>
              <a:rPr lang="en-US" sz="2800">
                <a:latin typeface="Aptos"/>
                <a:cs typeface="Times New Roman"/>
              </a:rPr>
              <a:t>Understand how work moves across campus</a:t>
            </a:r>
          </a:p>
          <a:p>
            <a:endParaRPr lang="en-US" sz="2800">
              <a:latin typeface="Aptos"/>
              <a:cs typeface="Times New Roman"/>
            </a:endParaRPr>
          </a:p>
          <a:p>
            <a:pPr marL="285750" indent="-285750">
              <a:buFont typeface="Arial" panose="020B0604020202020204" pitchFamily="34" charset="0"/>
              <a:buChar char="•"/>
            </a:pPr>
            <a:r>
              <a:rPr lang="en-US" sz="2800">
                <a:latin typeface="Aptos"/>
                <a:cs typeface="Times New Roman"/>
              </a:rPr>
              <a:t>Recognize centralized vs. delegated responsibilities</a:t>
            </a:r>
            <a:endParaRPr lang="en-US" sz="2800">
              <a:latin typeface="Aptos"/>
              <a:cs typeface="Times New Roman" panose="02020603050405020304" pitchFamily="18" charset="0"/>
            </a:endParaRPr>
          </a:p>
          <a:p>
            <a:endParaRPr lang="en-US" sz="2800">
              <a:latin typeface="Aptos"/>
              <a:cs typeface="Times New Roman"/>
            </a:endParaRPr>
          </a:p>
          <a:p>
            <a:pPr marL="285750" indent="-285750">
              <a:buFont typeface="Arial" panose="020B0604020202020204" pitchFamily="34" charset="0"/>
              <a:buChar char="•"/>
            </a:pPr>
            <a:r>
              <a:rPr lang="en-US" sz="2800">
                <a:latin typeface="Aptos"/>
                <a:cs typeface="Times New Roman"/>
              </a:rPr>
              <a:t>Practice their knowledge about office flow</a:t>
            </a:r>
            <a:endParaRPr lang="en-US" sz="2800">
              <a:latin typeface="Aptos"/>
              <a:cs typeface="Times New Roman" panose="02020603050405020304" pitchFamily="18" charset="0"/>
            </a:endParaRPr>
          </a:p>
        </p:txBody>
      </p:sp>
      <p:sp>
        <p:nvSpPr>
          <p:cNvPr id="7" name="TextBox 6">
            <a:extLst>
              <a:ext uri="{FF2B5EF4-FFF2-40B4-BE49-F238E27FC236}">
                <a16:creationId xmlns:a16="http://schemas.microsoft.com/office/drawing/2014/main" id="{254CB2CD-A803-0BF9-B3B7-23F75FCA3E00}"/>
              </a:ext>
            </a:extLst>
          </p:cNvPr>
          <p:cNvSpPr txBox="1"/>
          <p:nvPr/>
        </p:nvSpPr>
        <p:spPr>
          <a:xfrm>
            <a:off x="745177" y="520815"/>
            <a:ext cx="6097978" cy="630750"/>
          </a:xfrm>
          <a:prstGeom prst="rect">
            <a:avLst/>
          </a:prstGeom>
          <a:noFill/>
        </p:spPr>
        <p:txBody>
          <a:bodyPr wrap="square" lIns="91440" tIns="45720" rIns="91440" bIns="45720" anchor="t">
            <a:spAutoFit/>
          </a:bodyPr>
          <a:lstStyle/>
          <a:p>
            <a:pPr>
              <a:lnSpc>
                <a:spcPct val="115000"/>
              </a:lnSpc>
              <a:spcAft>
                <a:spcPts val="800"/>
              </a:spcAft>
            </a:pPr>
            <a:r>
              <a:rPr lang="en-US" sz="3200" b="1">
                <a:latin typeface="Aptos"/>
                <a:cs typeface="Times New Roman" panose="02020603050405020304" pitchFamily="18" charset="0"/>
              </a:rPr>
              <a:t>Learning Objectives</a:t>
            </a:r>
            <a:endParaRPr lang="en-US" sz="3200" kern="100">
              <a:effectLst/>
              <a:latin typeface="Aptos"/>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89836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38A79-8644-894F-4A5B-662D3ED542F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5B367D5-B6A8-1BEE-3BC4-38A34545FCBF}"/>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2AD534C-36C4-C50D-C9C0-96AEC89BAF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3" name="TextBox 2">
            <a:extLst>
              <a:ext uri="{FF2B5EF4-FFF2-40B4-BE49-F238E27FC236}">
                <a16:creationId xmlns:a16="http://schemas.microsoft.com/office/drawing/2014/main" id="{14EC2512-215B-A66D-C608-EFF83B0CD534}"/>
              </a:ext>
            </a:extLst>
          </p:cNvPr>
          <p:cNvSpPr txBox="1"/>
          <p:nvPr/>
        </p:nvSpPr>
        <p:spPr>
          <a:xfrm>
            <a:off x="1045029" y="1430048"/>
            <a:ext cx="10284031" cy="2677656"/>
          </a:xfrm>
          <a:prstGeom prst="rect">
            <a:avLst/>
          </a:prstGeom>
          <a:noFill/>
        </p:spPr>
        <p:txBody>
          <a:bodyPr wrap="square" lIns="91440" tIns="45720" rIns="91440" bIns="45720" anchor="t">
            <a:spAutoFit/>
          </a:bodyPr>
          <a:lstStyle/>
          <a:p>
            <a:endParaRPr lang="en-US" sz="2800">
              <a:latin typeface="Aptos"/>
              <a:cs typeface="Times New Roman" panose="02020603050405020304" pitchFamily="18" charset="0"/>
            </a:endParaRPr>
          </a:p>
          <a:p>
            <a:pPr marL="285750" lvl="0" indent="-285750">
              <a:buFont typeface="Arial" panose="020B0604020202020204" pitchFamily="34" charset="0"/>
              <a:buChar char="•"/>
            </a:pPr>
            <a:r>
              <a:rPr lang="en-US" sz="2800">
                <a:latin typeface="Aptos"/>
                <a:cs typeface="Times New Roman"/>
              </a:rPr>
              <a:t>Name</a:t>
            </a:r>
          </a:p>
          <a:p>
            <a:endParaRPr lang="en-US" sz="2800">
              <a:latin typeface="Aptos"/>
              <a:cs typeface="Times New Roman"/>
            </a:endParaRPr>
          </a:p>
          <a:p>
            <a:pPr marL="285750" indent="-285750">
              <a:buFont typeface="Arial" panose="020B0604020202020204" pitchFamily="34" charset="0"/>
              <a:buChar char="•"/>
            </a:pPr>
            <a:r>
              <a:rPr lang="en-US" sz="2800">
                <a:latin typeface="Aptos"/>
                <a:cs typeface="Times New Roman"/>
              </a:rPr>
              <a:t>Department and how long you have been at K</a:t>
            </a:r>
            <a:endParaRPr lang="en-US" sz="2800">
              <a:latin typeface="Aptos"/>
              <a:cs typeface="Times New Roman" panose="02020603050405020304" pitchFamily="18" charset="0"/>
            </a:endParaRPr>
          </a:p>
          <a:p>
            <a:endParaRPr lang="en-US" sz="2800">
              <a:latin typeface="Aptos"/>
              <a:cs typeface="Times New Roman"/>
            </a:endParaRPr>
          </a:p>
          <a:p>
            <a:pPr marL="285750" indent="-285750">
              <a:buFont typeface="Arial" panose="020B0604020202020204" pitchFamily="34" charset="0"/>
              <a:buChar char="•"/>
            </a:pPr>
            <a:r>
              <a:rPr lang="en-US" sz="2800">
                <a:latin typeface="Aptos"/>
                <a:cs typeface="Times New Roman"/>
              </a:rPr>
              <a:t>What do you love to do as the weather gets warmer? </a:t>
            </a:r>
            <a:endParaRPr lang="en-US" sz="2800">
              <a:latin typeface="Aptos"/>
              <a:cs typeface="Times New Roman" panose="02020603050405020304" pitchFamily="18" charset="0"/>
            </a:endParaRPr>
          </a:p>
        </p:txBody>
      </p:sp>
      <p:sp>
        <p:nvSpPr>
          <p:cNvPr id="7" name="TextBox 6">
            <a:extLst>
              <a:ext uri="{FF2B5EF4-FFF2-40B4-BE49-F238E27FC236}">
                <a16:creationId xmlns:a16="http://schemas.microsoft.com/office/drawing/2014/main" id="{3011742E-ABD6-F555-5D7E-B5D2B479C129}"/>
              </a:ext>
            </a:extLst>
          </p:cNvPr>
          <p:cNvSpPr txBox="1"/>
          <p:nvPr/>
        </p:nvSpPr>
        <p:spPr>
          <a:xfrm>
            <a:off x="745177" y="520815"/>
            <a:ext cx="6097978" cy="630750"/>
          </a:xfrm>
          <a:prstGeom prst="rect">
            <a:avLst/>
          </a:prstGeom>
          <a:noFill/>
        </p:spPr>
        <p:txBody>
          <a:bodyPr wrap="square" lIns="91440" tIns="45720" rIns="91440" bIns="45720" anchor="t">
            <a:spAutoFit/>
          </a:bodyPr>
          <a:lstStyle/>
          <a:p>
            <a:pPr>
              <a:lnSpc>
                <a:spcPct val="115000"/>
              </a:lnSpc>
              <a:spcAft>
                <a:spcPts val="800"/>
              </a:spcAft>
            </a:pPr>
            <a:r>
              <a:rPr lang="en-US" sz="3200" b="1">
                <a:latin typeface="Aptos"/>
                <a:cs typeface="Times New Roman"/>
              </a:rPr>
              <a:t>First things first...introductions</a:t>
            </a:r>
            <a:endParaRPr lang="en-US" sz="3200" kern="100">
              <a:effectLst/>
              <a:latin typeface="Aptos"/>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18185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6875F-4A09-0683-37F5-E305450CC8C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7311D64-37B3-C01E-0DD1-085AAE91CC46}"/>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9D7B3ED-FCBB-52B3-81C8-5A98B1F2FC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7A78E426-B09D-BF72-E3CA-C379EA8C0E8C}"/>
              </a:ext>
            </a:extLst>
          </p:cNvPr>
          <p:cNvSpPr txBox="1"/>
          <p:nvPr/>
        </p:nvSpPr>
        <p:spPr>
          <a:xfrm>
            <a:off x="745177" y="520815"/>
            <a:ext cx="8831002" cy="630750"/>
          </a:xfrm>
          <a:prstGeom prst="rect">
            <a:avLst/>
          </a:prstGeom>
          <a:noFill/>
        </p:spPr>
        <p:txBody>
          <a:bodyPr wrap="square" lIns="91440" tIns="45720" rIns="91440" bIns="45720" anchor="t">
            <a:spAutoFit/>
          </a:bodyPr>
          <a:lstStyle/>
          <a:p>
            <a:pPr>
              <a:lnSpc>
                <a:spcPct val="115000"/>
              </a:lnSpc>
              <a:spcAft>
                <a:spcPts val="800"/>
              </a:spcAft>
            </a:pPr>
            <a:r>
              <a:rPr lang="en-US" sz="3200" b="1">
                <a:latin typeface="Aptos"/>
                <a:cs typeface="Times New Roman"/>
              </a:rPr>
              <a:t>K as a Connected System </a:t>
            </a:r>
            <a:endParaRPr lang="en-US" sz="3200" kern="100">
              <a:effectLst/>
              <a:latin typeface="Aptos"/>
              <a:ea typeface="Aptos" panose="020B0004020202020204" pitchFamily="34" charset="0"/>
              <a:cs typeface="Times New Roman"/>
            </a:endParaRPr>
          </a:p>
        </p:txBody>
      </p:sp>
      <p:sp>
        <p:nvSpPr>
          <p:cNvPr id="6" name="TextBox 5">
            <a:extLst>
              <a:ext uri="{FF2B5EF4-FFF2-40B4-BE49-F238E27FC236}">
                <a16:creationId xmlns:a16="http://schemas.microsoft.com/office/drawing/2014/main" id="{39005D34-8E2F-CD99-EA8F-E78C6F57C593}"/>
              </a:ext>
            </a:extLst>
          </p:cNvPr>
          <p:cNvSpPr txBox="1"/>
          <p:nvPr/>
        </p:nvSpPr>
        <p:spPr>
          <a:xfrm>
            <a:off x="1026198" y="1709264"/>
            <a:ext cx="9644835" cy="1968552"/>
          </a:xfrm>
          <a:prstGeom prst="rect">
            <a:avLst/>
          </a:prstGeom>
          <a:noFill/>
        </p:spPr>
        <p:txBody>
          <a:bodyPr wrap="square" lIns="91440" tIns="45720" rIns="91440" bIns="45720" anchor="t">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3200" kern="100">
                <a:effectLst/>
                <a:latin typeface="Aptos"/>
                <a:ea typeface="Aptos" panose="020B0004020202020204" pitchFamily="34" charset="0"/>
                <a:cs typeface="Times New Roman"/>
              </a:rPr>
              <a:t>Offices do not </a:t>
            </a:r>
            <a:r>
              <a:rPr lang="en-US" sz="3200" kern="100">
                <a:latin typeface="Aptos"/>
                <a:ea typeface="Aptos" panose="020B0004020202020204" pitchFamily="34" charset="0"/>
                <a:cs typeface="Times New Roman"/>
              </a:rPr>
              <a:t>work</a:t>
            </a:r>
            <a:r>
              <a:rPr lang="en-US" sz="3200" kern="100">
                <a:effectLst/>
                <a:latin typeface="Aptos"/>
                <a:ea typeface="Aptos" panose="020B0004020202020204" pitchFamily="34" charset="0"/>
                <a:cs typeface="Times New Roman"/>
              </a:rPr>
              <a:t> in isolation</a:t>
            </a:r>
          </a:p>
          <a:p>
            <a:pPr marL="342900" marR="0" lvl="0" indent="-342900">
              <a:lnSpc>
                <a:spcPct val="115000"/>
              </a:lnSpc>
              <a:spcAft>
                <a:spcPts val="800"/>
              </a:spcAft>
              <a:buSzPts val="1000"/>
              <a:buFont typeface="Symbol" panose="05050102010706020507" pitchFamily="18" charset="2"/>
              <a:buChar char=""/>
              <a:tabLst>
                <a:tab pos="457200" algn="l"/>
              </a:tabLst>
            </a:pPr>
            <a:r>
              <a:rPr lang="en-US" sz="3200" kern="100">
                <a:effectLst/>
                <a:latin typeface="Aptos"/>
                <a:ea typeface="Aptos" panose="020B0004020202020204" pitchFamily="34" charset="0"/>
                <a:cs typeface="Times New Roman"/>
              </a:rPr>
              <a:t>Most work crosses multiple areas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3200" kern="100">
                <a:effectLst/>
                <a:latin typeface="Aptos"/>
                <a:ea typeface="Aptos" panose="020B0004020202020204" pitchFamily="34" charset="0"/>
                <a:cs typeface="Times New Roman"/>
              </a:rPr>
              <a:t>Clear pathways reduce delays and frustration</a:t>
            </a:r>
          </a:p>
        </p:txBody>
      </p:sp>
      <p:sp>
        <p:nvSpPr>
          <p:cNvPr id="9" name="TextBox 8">
            <a:extLst>
              <a:ext uri="{FF2B5EF4-FFF2-40B4-BE49-F238E27FC236}">
                <a16:creationId xmlns:a16="http://schemas.microsoft.com/office/drawing/2014/main" id="{5316A613-6F77-EC9B-FC81-BEE464CE9637}"/>
              </a:ext>
            </a:extLst>
          </p:cNvPr>
          <p:cNvSpPr txBox="1"/>
          <p:nvPr/>
        </p:nvSpPr>
        <p:spPr>
          <a:xfrm>
            <a:off x="231223" y="3918388"/>
            <a:ext cx="7818911" cy="548099"/>
          </a:xfrm>
          <a:prstGeom prst="rect">
            <a:avLst/>
          </a:prstGeom>
          <a:noFill/>
        </p:spPr>
        <p:txBody>
          <a:bodyPr wrap="square" lIns="91440" tIns="45720" rIns="91440" bIns="45720" anchor="t">
            <a:spAutoFit/>
          </a:bodyPr>
          <a:lstStyle/>
          <a:p>
            <a:pPr marL="0" marR="0">
              <a:lnSpc>
                <a:spcPct val="115000"/>
              </a:lnSpc>
              <a:spcAft>
                <a:spcPts val="800"/>
              </a:spcAft>
              <a:buNone/>
            </a:pPr>
            <a:r>
              <a:rPr lang="en-US" sz="2800" b="1" i="1" kern="100">
                <a:effectLst/>
                <a:latin typeface="Times New Roman"/>
                <a:ea typeface="Aptos" panose="020B0004020202020204" pitchFamily="34" charset="0"/>
                <a:cs typeface="Times New Roman"/>
              </a:rPr>
              <a:t>Quick Poll: Which office do you interact with most?</a:t>
            </a:r>
          </a:p>
        </p:txBody>
      </p:sp>
      <p:sp>
        <p:nvSpPr>
          <p:cNvPr id="2" name="TextBox 1">
            <a:extLst>
              <a:ext uri="{FF2B5EF4-FFF2-40B4-BE49-F238E27FC236}">
                <a16:creationId xmlns:a16="http://schemas.microsoft.com/office/drawing/2014/main" id="{A8E1E63D-25F9-BF8A-8C91-0B91BEACDEE3}"/>
              </a:ext>
            </a:extLst>
          </p:cNvPr>
          <p:cNvSpPr txBox="1"/>
          <p:nvPr/>
        </p:nvSpPr>
        <p:spPr>
          <a:xfrm>
            <a:off x="217854" y="4686441"/>
            <a:ext cx="10435111" cy="1043619"/>
          </a:xfrm>
          <a:prstGeom prst="rect">
            <a:avLst/>
          </a:prstGeom>
          <a:noFill/>
        </p:spPr>
        <p:txBody>
          <a:bodyPr wrap="square" lIns="91440" tIns="45720" rIns="91440" bIns="45720" anchor="t">
            <a:spAutoFit/>
          </a:bodyPr>
          <a:lstStyle/>
          <a:p>
            <a:pPr>
              <a:lnSpc>
                <a:spcPct val="115000"/>
              </a:lnSpc>
              <a:spcAft>
                <a:spcPts val="800"/>
              </a:spcAft>
            </a:pPr>
            <a:r>
              <a:rPr lang="en-US" sz="2800" b="1" i="1" kern="100">
                <a:effectLst/>
                <a:latin typeface="Times New Roman"/>
                <a:ea typeface="Aptos" panose="020B0004020202020204" pitchFamily="34" charset="0"/>
                <a:cs typeface="Times New Roman"/>
              </a:rPr>
              <a:t>Quick Poll: </a:t>
            </a:r>
            <a:r>
              <a:rPr lang="en-US" sz="2800" b="1" i="1" kern="100">
                <a:latin typeface="Times New Roman"/>
                <a:ea typeface="Aptos" panose="020B0004020202020204" pitchFamily="34" charset="0"/>
                <a:cs typeface="Times New Roman"/>
              </a:rPr>
              <a:t>What burning question about K do you have? (write on </a:t>
            </a:r>
            <a:r>
              <a:rPr lang="en-US" sz="2800" b="1" i="1" kern="100" err="1">
                <a:latin typeface="Times New Roman"/>
                <a:ea typeface="Aptos" panose="020B0004020202020204" pitchFamily="34" charset="0"/>
                <a:cs typeface="Times New Roman"/>
              </a:rPr>
              <a:t>post-it</a:t>
            </a:r>
            <a:r>
              <a:rPr lang="en-US" sz="2800" b="1" i="1" kern="100">
                <a:latin typeface="Times New Roman"/>
                <a:ea typeface="Aptos" panose="020B0004020202020204" pitchFamily="34" charset="0"/>
                <a:cs typeface="Times New Roman"/>
              </a:rPr>
              <a:t> note) </a:t>
            </a:r>
            <a:endParaRPr lang="en-US" sz="2800" b="1" i="1" kern="100">
              <a:effectLst/>
              <a:latin typeface="Times New Roman"/>
              <a:ea typeface="Aptos" panose="020B0004020202020204" pitchFamily="34" charset="0"/>
              <a:cs typeface="Times New Roman"/>
            </a:endParaRPr>
          </a:p>
        </p:txBody>
      </p:sp>
    </p:spTree>
    <p:extLst>
      <p:ext uri="{BB962C8B-B14F-4D97-AF65-F5344CB8AC3E}">
        <p14:creationId xmlns:p14="http://schemas.microsoft.com/office/powerpoint/2010/main" val="3573026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736D5-2AA3-A4D7-2775-412118268C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46975F3-4099-D974-AE42-D76D86243C4D}"/>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3A333E9-EA94-384E-4D59-455958C9E6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AE19965D-195A-9BD6-C3F9-1DA2748B8AA4}"/>
              </a:ext>
            </a:extLst>
          </p:cNvPr>
          <p:cNvSpPr txBox="1"/>
          <p:nvPr/>
        </p:nvSpPr>
        <p:spPr>
          <a:xfrm>
            <a:off x="602673" y="520815"/>
            <a:ext cx="10046523" cy="613245"/>
          </a:xfrm>
          <a:prstGeom prst="rect">
            <a:avLst/>
          </a:prstGeom>
          <a:noFill/>
        </p:spPr>
        <p:txBody>
          <a:bodyPr wrap="square" lIns="91440" tIns="45720" rIns="91440" bIns="45720" anchor="t">
            <a:spAutoFit/>
          </a:bodyPr>
          <a:lstStyle/>
          <a:p>
            <a:pPr>
              <a:lnSpc>
                <a:spcPct val="115000"/>
              </a:lnSpc>
              <a:spcAft>
                <a:spcPts val="800"/>
              </a:spcAft>
            </a:pPr>
            <a:r>
              <a:rPr lang="en-US" sz="3200" b="1">
                <a:latin typeface="Times New Roman"/>
                <a:cs typeface="Times New Roman"/>
              </a:rPr>
              <a:t>How is work organized at K?   </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D347DBF8-CDF7-5745-E56A-215A1F937404}"/>
              </a:ext>
            </a:extLst>
          </p:cNvPr>
          <p:cNvSpPr txBox="1"/>
          <p:nvPr/>
        </p:nvSpPr>
        <p:spPr>
          <a:xfrm>
            <a:off x="724395" y="1362043"/>
            <a:ext cx="6097978" cy="3436069"/>
          </a:xfrm>
          <a:prstGeom prst="rect">
            <a:avLst/>
          </a:prstGeom>
          <a:noFill/>
        </p:spPr>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Office of the President</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Office of the Provost</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Advancement / Development / Alumni Engagement</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Business Office (Payroll and Finance)</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Facilities</a:t>
            </a:r>
          </a:p>
        </p:txBody>
      </p:sp>
      <p:sp>
        <p:nvSpPr>
          <p:cNvPr id="8" name="TextBox 7">
            <a:extLst>
              <a:ext uri="{FF2B5EF4-FFF2-40B4-BE49-F238E27FC236}">
                <a16:creationId xmlns:a16="http://schemas.microsoft.com/office/drawing/2014/main" id="{07874824-DC08-AABC-C236-1F51ED271C5E}"/>
              </a:ext>
            </a:extLst>
          </p:cNvPr>
          <p:cNvSpPr txBox="1"/>
          <p:nvPr/>
        </p:nvSpPr>
        <p:spPr>
          <a:xfrm>
            <a:off x="7059880" y="1362043"/>
            <a:ext cx="4898572" cy="3436069"/>
          </a:xfrm>
          <a:prstGeom prst="rect">
            <a:avLst/>
          </a:prstGeom>
          <a:noFill/>
        </p:spPr>
        <p:txBody>
          <a:bodyPr wrap="square" lIns="91440" tIns="45720" rIns="91440" bIns="45720" anchor="t">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Human Resources (Student Employment)</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Information Services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a:effectLst/>
                <a:latin typeface="Times New Roman" panose="02020603050405020304" pitchFamily="18" charset="0"/>
                <a:ea typeface="Aptos" panose="020B0004020202020204" pitchFamily="34" charset="0"/>
                <a:cs typeface="Times New Roman" panose="02020603050405020304" pitchFamily="18" charset="0"/>
              </a:rPr>
              <a:t>Student Development</a:t>
            </a:r>
          </a:p>
          <a:p>
            <a:pPr marL="342900" indent="-342900">
              <a:lnSpc>
                <a:spcPct val="114999"/>
              </a:lnSpc>
              <a:spcAft>
                <a:spcPts val="800"/>
              </a:spcAft>
              <a:buSzPts val="1000"/>
              <a:buFont typeface="Symbol" panose="05050102010706020507" pitchFamily="18" charset="2"/>
              <a:buChar char=""/>
              <a:tabLst>
                <a:tab pos="457200" algn="l"/>
              </a:tabLst>
            </a:pPr>
            <a:r>
              <a:rPr lang="en-US" sz="2800" kern="100">
                <a:latin typeface="Times New Roman"/>
                <a:ea typeface="Aptos" panose="020B0004020202020204" pitchFamily="34" charset="0"/>
                <a:cs typeface="Times New Roman"/>
              </a:rPr>
              <a:t>Faculty/curriculum</a:t>
            </a:r>
          </a:p>
          <a:p>
            <a:pPr marL="342900" indent="-342900">
              <a:lnSpc>
                <a:spcPct val="114999"/>
              </a:lnSpc>
              <a:spcAft>
                <a:spcPts val="800"/>
              </a:spcAft>
              <a:buSzPts val="1000"/>
              <a:buFont typeface="Symbol" panose="05050102010706020507" pitchFamily="18" charset="2"/>
              <a:buChar char=""/>
              <a:tabLst>
                <a:tab pos="457200" algn="l"/>
              </a:tabLst>
            </a:pPr>
            <a:r>
              <a:rPr lang="en-US" sz="2800" kern="100">
                <a:latin typeface="Times New Roman"/>
                <a:ea typeface="Aptos" panose="020B0004020202020204" pitchFamily="34" charset="0"/>
                <a:cs typeface="Times New Roman"/>
              </a:rPr>
              <a:t>Communications</a:t>
            </a:r>
            <a:endParaRPr lang="en-US" sz="2800" kern="100">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6720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7A2D0-4626-1BD5-C53C-1962187014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4B5DF1-33A7-BE15-0E07-F8D0A0FA2A36}"/>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44854D7-45B6-6156-CEFE-3E3F89AA2A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6" name="TextBox 5">
            <a:extLst>
              <a:ext uri="{FF2B5EF4-FFF2-40B4-BE49-F238E27FC236}">
                <a16:creationId xmlns:a16="http://schemas.microsoft.com/office/drawing/2014/main" id="{A533FC33-A094-3A1D-CCFF-29609248B75C}"/>
              </a:ext>
            </a:extLst>
          </p:cNvPr>
          <p:cNvSpPr txBox="1"/>
          <p:nvPr/>
        </p:nvSpPr>
        <p:spPr>
          <a:xfrm>
            <a:off x="1386569" y="1483439"/>
            <a:ext cx="9229859"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ea typeface="Calibri"/>
                <a:cs typeface="Calibri"/>
              </a:rPr>
              <a:t>What the amount of time (percentage) that students are in a classroom at K on average? </a:t>
            </a:r>
          </a:p>
        </p:txBody>
      </p:sp>
    </p:spTree>
    <p:extLst>
      <p:ext uri="{BB962C8B-B14F-4D97-AF65-F5344CB8AC3E}">
        <p14:creationId xmlns:p14="http://schemas.microsoft.com/office/powerpoint/2010/main" val="466405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803FC-9431-0279-3B58-20BD6E90C72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37407C6-19F8-FAE7-0363-D39650B7FD89}"/>
              </a:ext>
            </a:extLst>
          </p:cNvPr>
          <p:cNvSpPr/>
          <p:nvPr/>
        </p:nvSpPr>
        <p:spPr>
          <a:xfrm>
            <a:off x="0" y="5724395"/>
            <a:ext cx="12192000" cy="11336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B7C2D0A-19A7-7A58-821C-BB6DCADBF4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4800" y="5948055"/>
            <a:ext cx="2675636" cy="686283"/>
          </a:xfrm>
          <a:prstGeom prst="rect">
            <a:avLst/>
          </a:prstGeom>
        </p:spPr>
      </p:pic>
      <p:sp>
        <p:nvSpPr>
          <p:cNvPr id="7" name="TextBox 6">
            <a:extLst>
              <a:ext uri="{FF2B5EF4-FFF2-40B4-BE49-F238E27FC236}">
                <a16:creationId xmlns:a16="http://schemas.microsoft.com/office/drawing/2014/main" id="{30065EFD-4B6C-0125-D55A-F1AE7300D4F2}"/>
              </a:ext>
            </a:extLst>
          </p:cNvPr>
          <p:cNvSpPr txBox="1"/>
          <p:nvPr/>
        </p:nvSpPr>
        <p:spPr>
          <a:xfrm>
            <a:off x="602673" y="520815"/>
            <a:ext cx="10380203" cy="613245"/>
          </a:xfrm>
          <a:prstGeom prst="rect">
            <a:avLst/>
          </a:prstGeom>
          <a:noFill/>
        </p:spPr>
        <p:txBody>
          <a:bodyPr wrap="square" lIns="91440" tIns="45720" rIns="91440" bIns="45720" anchor="t">
            <a:spAutoFit/>
          </a:bodyPr>
          <a:lstStyle/>
          <a:p>
            <a:pPr>
              <a:lnSpc>
                <a:spcPct val="115000"/>
              </a:lnSpc>
              <a:spcAft>
                <a:spcPts val="800"/>
              </a:spcAft>
            </a:pPr>
            <a:r>
              <a:rPr lang="en-US" sz="3200" b="1">
                <a:latin typeface="Times New Roman"/>
                <a:cs typeface="Times New Roman"/>
              </a:rPr>
              <a:t>But wait! Who teaches all those classes? </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C9DC9A7-A3A6-3797-9E87-FA47BE17A64A}"/>
              </a:ext>
            </a:extLst>
          </p:cNvPr>
          <p:cNvSpPr txBox="1"/>
          <p:nvPr/>
        </p:nvSpPr>
        <p:spPr>
          <a:xfrm>
            <a:off x="7213827" y="1551125"/>
            <a:ext cx="3565133" cy="613245"/>
          </a:xfrm>
          <a:prstGeom prst="rect">
            <a:avLst/>
          </a:prstGeom>
          <a:noFill/>
        </p:spPr>
        <p:txBody>
          <a:bodyPr wrap="square" lIns="91440" tIns="45720" rIns="91440" bIns="45720" anchor="t">
            <a:spAutoFit/>
          </a:bodyPr>
          <a:lstStyle/>
          <a:p>
            <a:pPr>
              <a:lnSpc>
                <a:spcPct val="115000"/>
              </a:lnSpc>
              <a:spcAft>
                <a:spcPts val="800"/>
              </a:spcAft>
            </a:pPr>
            <a:r>
              <a:rPr lang="en-US" sz="3200" b="1">
                <a:latin typeface="Times New Roman"/>
                <a:cs typeface="Times New Roman"/>
              </a:rPr>
              <a:t>Faculty</a:t>
            </a:r>
            <a:endParaRPr lang="en-US" sz="3200" kern="10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AAED81C-5F32-EC9E-3555-3C1B8B8C78BE}"/>
              </a:ext>
            </a:extLst>
          </p:cNvPr>
          <p:cNvSpPr txBox="1"/>
          <p:nvPr/>
        </p:nvSpPr>
        <p:spPr>
          <a:xfrm>
            <a:off x="1030309" y="2908478"/>
            <a:ext cx="9229859"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ea typeface="Calibri"/>
                <a:cs typeface="Calibri"/>
              </a:rPr>
              <a:t>Faculty are divided into academic departments (Econ, Biol, Math, </a:t>
            </a:r>
            <a:r>
              <a:rPr lang="en-US" sz="3200" err="1">
                <a:ea typeface="Calibri"/>
                <a:cs typeface="Calibri"/>
              </a:rPr>
              <a:t>etc</a:t>
            </a:r>
            <a:r>
              <a:rPr lang="en-US" sz="3200">
                <a:ea typeface="Calibri"/>
                <a:cs typeface="Calibri"/>
              </a:rPr>
              <a:t>) and the academic department proposes to the entire faculty any proposed changes to the major or curriculum. Faculty are "in charge" of how K students experience the classroom. </a:t>
            </a:r>
          </a:p>
        </p:txBody>
      </p:sp>
    </p:spTree>
    <p:extLst>
      <p:ext uri="{BB962C8B-B14F-4D97-AF65-F5344CB8AC3E}">
        <p14:creationId xmlns:p14="http://schemas.microsoft.com/office/powerpoint/2010/main" val="18909099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 STRATEGIC MAP 2018" id="{4B806A72-AA59-9240-A3AD-7B0113C9002E}" vid="{BE77F693-1156-FD44-89B6-074F1A2A826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A8AFD9DC1BCF44D8EFE00469942FA0B" ma:contentTypeVersion="3" ma:contentTypeDescription="Create a new document." ma:contentTypeScope="" ma:versionID="60ae9bafae43c1a67e0fe140a8b13c33">
  <xsd:schema xmlns:xsd="http://www.w3.org/2001/XMLSchema" xmlns:xs="http://www.w3.org/2001/XMLSchema" xmlns:p="http://schemas.microsoft.com/office/2006/metadata/properties" xmlns:ns2="d5031fc6-6861-49c7-b47e-66db082413ed" targetNamespace="http://schemas.microsoft.com/office/2006/metadata/properties" ma:root="true" ma:fieldsID="26ab70ffefb54d7d36317af4b94eb178" ns2:_="">
    <xsd:import namespace="d5031fc6-6861-49c7-b47e-66db082413e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031fc6-6861-49c7-b47e-66db082413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E21551-7AA2-4E57-9432-99314771E404}">
  <ds:schemaRefs>
    <ds:schemaRef ds:uri="http://schemas.openxmlformats.org/package/2006/metadata/core-properties"/>
    <ds:schemaRef ds:uri="http://schemas.microsoft.com/office/2006/metadata/properties"/>
    <ds:schemaRef ds:uri="http://www.w3.org/XML/1998/namespace"/>
    <ds:schemaRef ds:uri="http://purl.org/dc/elements/1.1/"/>
    <ds:schemaRef ds:uri="http://purl.org/dc/terms/"/>
    <ds:schemaRef ds:uri="d5031fc6-6861-49c7-b47e-66db082413ed"/>
    <ds:schemaRef ds:uri="http://schemas.microsoft.com/office/infopath/2007/PartnerControls"/>
    <ds:schemaRef ds:uri="http://schemas.microsoft.com/office/2006/documentManagement/types"/>
    <ds:schemaRef ds:uri="http://purl.org/dc/dcmitype/"/>
  </ds:schemaRefs>
</ds:datastoreItem>
</file>

<file path=customXml/itemProps2.xml><?xml version="1.0" encoding="utf-8"?>
<ds:datastoreItem xmlns:ds="http://schemas.openxmlformats.org/officeDocument/2006/customXml" ds:itemID="{E7C88C67-17E4-412F-92BC-F1366233BF7B}">
  <ds:schemaRefs>
    <ds:schemaRef ds:uri="http://schemas.microsoft.com/sharepoint/v3/contenttype/forms"/>
  </ds:schemaRefs>
</ds:datastoreItem>
</file>

<file path=customXml/itemProps3.xml><?xml version="1.0" encoding="utf-8"?>
<ds:datastoreItem xmlns:ds="http://schemas.openxmlformats.org/officeDocument/2006/customXml" ds:itemID="{64E54BF7-77FF-42AA-8E69-F722A375A448}">
  <ds:schemaRefs>
    <ds:schemaRef ds:uri="d5031fc6-6861-49c7-b47e-66db082413e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1602</Words>
  <Application>Microsoft Office PowerPoint</Application>
  <PresentationFormat>Widescreen</PresentationFormat>
  <Paragraphs>143</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Miasha Wilson</cp:lastModifiedBy>
  <cp:revision>18</cp:revision>
  <cp:lastPrinted>2018-01-03T14:56:53Z</cp:lastPrinted>
  <dcterms:created xsi:type="dcterms:W3CDTF">2017-12-21T18:36:43Z</dcterms:created>
  <dcterms:modified xsi:type="dcterms:W3CDTF">2026-03-03T16:13:00Z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0x010100FA8AFD9DC1BCF44D8EFE00469942FA0B</vt:lpwstr>
  </property>
</Properties>
</file>